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7" r:id="rId2"/>
    <p:sldId id="292" r:id="rId3"/>
    <p:sldId id="293" r:id="rId4"/>
    <p:sldId id="259" r:id="rId5"/>
    <p:sldId id="277" r:id="rId6"/>
    <p:sldId id="278" r:id="rId7"/>
    <p:sldId id="279" r:id="rId8"/>
    <p:sldId id="261" r:id="rId9"/>
    <p:sldId id="280" r:id="rId10"/>
    <p:sldId id="281" r:id="rId11"/>
    <p:sldId id="282" r:id="rId12"/>
    <p:sldId id="283" r:id="rId13"/>
    <p:sldId id="289" r:id="rId14"/>
    <p:sldId id="288" r:id="rId15"/>
    <p:sldId id="287" r:id="rId16"/>
    <p:sldId id="286" r:id="rId17"/>
    <p:sldId id="285" r:id="rId18"/>
    <p:sldId id="290" r:id="rId19"/>
    <p:sldId id="284" r:id="rId20"/>
    <p:sldId id="294" r:id="rId21"/>
    <p:sldId id="260"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Poppins Black" pitchFamily="2" charset="77"/>
      <p:bold r:id="rId28"/>
      <p:italic r:id="rId29"/>
      <p:boldItalic r:id="rId28"/>
    </p:embeddedFont>
    <p:embeddedFont>
      <p:font typeface="Poppins light"/>
      <p:regular r:id="rId28"/>
      <p:bold r:id="rId28"/>
      <p:italic r:id="rId28"/>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HS2wl+YwuvrrNcVzKefW3jRm3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Fokker" initials="EF" lastIdx="1" clrIdx="0">
    <p:extLst>
      <p:ext uri="{19B8F6BF-5375-455C-9EA6-DF929625EA0E}">
        <p15:presenceInfo xmlns:p15="http://schemas.microsoft.com/office/powerpoint/2012/main" userId="Emilie Fok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26"/>
    <p:restoredTop sz="94689"/>
  </p:normalViewPr>
  <p:slideViewPr>
    <p:cSldViewPr snapToGrid="0">
      <p:cViewPr varScale="1">
        <p:scale>
          <a:sx n="100" d="100"/>
          <a:sy n="100" d="100"/>
        </p:scale>
        <p:origin x="18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NUL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5T11:36:21.056" idx="1">
    <p:pos x="7249" y="78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1131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extLst>
      <p:ext uri="{BB962C8B-B14F-4D97-AF65-F5344CB8AC3E}">
        <p14:creationId xmlns:p14="http://schemas.microsoft.com/office/powerpoint/2010/main" val="89135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39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55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95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893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07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01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03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74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043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5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058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66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63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02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extLst>
      <p:ext uri="{BB962C8B-B14F-4D97-AF65-F5344CB8AC3E}">
        <p14:creationId xmlns:p14="http://schemas.microsoft.com/office/powerpoint/2010/main" val="44463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extLst>
      <p:ext uri="{BB962C8B-B14F-4D97-AF65-F5344CB8AC3E}">
        <p14:creationId xmlns:p14="http://schemas.microsoft.com/office/powerpoint/2010/main" val="194197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7</a:t>
            </a:fld>
            <a:endParaRPr/>
          </a:p>
        </p:txBody>
      </p:sp>
    </p:spTree>
    <p:extLst>
      <p:ext uri="{BB962C8B-B14F-4D97-AF65-F5344CB8AC3E}">
        <p14:creationId xmlns:p14="http://schemas.microsoft.com/office/powerpoint/2010/main" val="4761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extLst>
      <p:ext uri="{BB962C8B-B14F-4D97-AF65-F5344CB8AC3E}">
        <p14:creationId xmlns:p14="http://schemas.microsoft.com/office/powerpoint/2010/main" val="336085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5"/>
        <p:cNvGrpSpPr/>
        <p:nvPr/>
      </p:nvGrpSpPr>
      <p:grpSpPr>
        <a:xfrm>
          <a:off x="0" y="0"/>
          <a:ext cx="0" cy="0"/>
          <a:chOff x="0" y="0"/>
          <a:chExt cx="0" cy="0"/>
        </a:xfrm>
      </p:grpSpPr>
      <p:sp>
        <p:nvSpPr>
          <p:cNvPr id="16" name="Google Shape;1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21"/>
        <p:cNvGrpSpPr/>
        <p:nvPr/>
      </p:nvGrpSpPr>
      <p:grpSpPr>
        <a:xfrm>
          <a:off x="0" y="0"/>
          <a:ext cx="0" cy="0"/>
          <a:chOff x="0" y="0"/>
          <a:chExt cx="0" cy="0"/>
        </a:xfrm>
      </p:grpSpPr>
      <p:sp>
        <p:nvSpPr>
          <p:cNvPr id="22" name="Google Shape;22;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Afbeelding met buiten, water, sneeuw, man&#10;&#10;Automatisch gegenereerde beschrijving"/>
          <p:cNvPicPr preferRelativeResize="0"/>
          <p:nvPr/>
        </p:nvPicPr>
        <p:blipFill rotWithShape="1">
          <a:blip r:embed="rId3">
            <a:alphaModFix/>
          </a:blip>
          <a:srcRect l="7421"/>
          <a:stretch/>
        </p:blipFill>
        <p:spPr>
          <a:xfrm>
            <a:off x="-1" y="0"/>
            <a:ext cx="12192001" cy="6858000"/>
          </a:xfrm>
          <a:prstGeom prst="rect">
            <a:avLst/>
          </a:prstGeom>
          <a:noFill/>
          <a:ln>
            <a:noFill/>
          </a:ln>
        </p:spPr>
      </p:pic>
      <p:pic>
        <p:nvPicPr>
          <p:cNvPr id="97" name="Google Shape;97;p2" descr="Afbeelding met vogel&#10;&#10;Automatisch gegenereerde beschrijving"/>
          <p:cNvPicPr preferRelativeResize="0"/>
          <p:nvPr/>
        </p:nvPicPr>
        <p:blipFill rotWithShape="1">
          <a:blip r:embed="rId4">
            <a:alphaModFix/>
          </a:blip>
          <a:srcRect/>
          <a:stretch/>
        </p:blipFill>
        <p:spPr>
          <a:xfrm>
            <a:off x="6507679" y="487072"/>
            <a:ext cx="5174216" cy="6370928"/>
          </a:xfrm>
          <a:prstGeom prst="rect">
            <a:avLst/>
          </a:prstGeom>
          <a:noFill/>
          <a:ln>
            <a:noFill/>
          </a:ln>
        </p:spPr>
      </p:pic>
      <p:pic>
        <p:nvPicPr>
          <p:cNvPr id="98" name="Google Shape;98;p2"/>
          <p:cNvPicPr preferRelativeResize="0"/>
          <p:nvPr/>
        </p:nvPicPr>
        <p:blipFill>
          <a:blip r:embed="rId5">
            <a:alphaModFix/>
          </a:blip>
          <a:stretch>
            <a:fillRect/>
          </a:stretch>
        </p:blipFill>
        <p:spPr>
          <a:xfrm>
            <a:off x="8087000" y="5837770"/>
            <a:ext cx="1928374" cy="752550"/>
          </a:xfrm>
          <a:prstGeom prst="rect">
            <a:avLst/>
          </a:prstGeom>
          <a:noFill/>
          <a:ln>
            <a:noFill/>
          </a:ln>
        </p:spPr>
      </p:pic>
      <p:sp>
        <p:nvSpPr>
          <p:cNvPr id="2" name="Rechthoek 1">
            <a:extLst>
              <a:ext uri="{FF2B5EF4-FFF2-40B4-BE49-F238E27FC236}">
                <a16:creationId xmlns:a16="http://schemas.microsoft.com/office/drawing/2014/main" id="{F1192868-8EFC-42CB-8074-B4EB232048FC}"/>
              </a:ext>
            </a:extLst>
          </p:cNvPr>
          <p:cNvSpPr/>
          <p:nvPr/>
        </p:nvSpPr>
        <p:spPr>
          <a:xfrm>
            <a:off x="6956855" y="1445884"/>
            <a:ext cx="4188665" cy="4124206"/>
          </a:xfrm>
          <a:prstGeom prst="rect">
            <a:avLst/>
          </a:prstGeom>
        </p:spPr>
        <p:txBody>
          <a:bodyPr wrap="square">
            <a:spAutoFit/>
          </a:bodyPr>
          <a:lstStyle/>
          <a:p>
            <a:pPr algn="ctr"/>
            <a:r>
              <a:rPr lang="nl-NL" dirty="0">
                <a:solidFill>
                  <a:srgbClr val="FFFFFF"/>
                </a:solidFill>
                <a:latin typeface="Poppins light" panose="020B0604020202020204" charset="0"/>
                <a:cs typeface="Poppins light" panose="020B0604020202020204" charset="0"/>
              </a:rPr>
              <a:t>Webinar</a:t>
            </a:r>
          </a:p>
          <a:p>
            <a:pPr algn="ctr"/>
            <a:r>
              <a:rPr lang="nl-NL" dirty="0">
                <a:solidFill>
                  <a:srgbClr val="FFFFFF"/>
                </a:solidFill>
                <a:latin typeface="Poppins light" panose="020B0604020202020204" charset="0"/>
                <a:cs typeface="Poppins light" panose="020B0604020202020204" charset="0"/>
              </a:rPr>
              <a:t>Maandag 25 januari 2021</a:t>
            </a:r>
            <a:endParaRPr lang="nl-NL" b="1" dirty="0">
              <a:solidFill>
                <a:srgbClr val="FFFFFF"/>
              </a:solidFill>
              <a:latin typeface="Poppins Black" panose="020B0604020202020204" charset="0"/>
              <a:cs typeface="Poppins Black" panose="020B0604020202020204" charset="0"/>
            </a:endParaRPr>
          </a:p>
          <a:p>
            <a:pPr algn="ctr"/>
            <a:endParaRPr lang="nl-NL" sz="3200" b="1" dirty="0">
              <a:solidFill>
                <a:srgbClr val="FFFFFF"/>
              </a:solidFill>
              <a:latin typeface="Poppins Black" panose="020B0604020202020204" charset="0"/>
              <a:cs typeface="Poppins Black" panose="020B0604020202020204" charset="0"/>
            </a:endParaRPr>
          </a:p>
          <a:p>
            <a:pPr algn="ctr"/>
            <a:r>
              <a:rPr lang="nl-NL" sz="3200" b="1" dirty="0">
                <a:solidFill>
                  <a:srgbClr val="FFFFFF"/>
                </a:solidFill>
                <a:latin typeface="Poppins Black" panose="020B0604020202020204" charset="0"/>
                <a:cs typeface="Poppins Black" panose="020B0604020202020204" charset="0"/>
              </a:rPr>
              <a:t>REGELS VOOR</a:t>
            </a:r>
          </a:p>
          <a:p>
            <a:pPr algn="ctr"/>
            <a:endParaRPr lang="nl-NL" sz="3200" b="1" dirty="0">
              <a:solidFill>
                <a:srgbClr val="FFFFFF"/>
              </a:solidFill>
              <a:latin typeface="Poppins Black" panose="020B0604020202020204" charset="0"/>
              <a:cs typeface="Poppins Black" panose="020B0604020202020204" charset="0"/>
            </a:endParaRPr>
          </a:p>
          <a:p>
            <a:pPr algn="ctr"/>
            <a:r>
              <a:rPr lang="nl-NL" sz="3200" b="1" dirty="0">
                <a:solidFill>
                  <a:srgbClr val="FFFFFF"/>
                </a:solidFill>
                <a:latin typeface="Poppins Black" panose="020B0604020202020204" charset="0"/>
                <a:cs typeface="Poppins Black" panose="020B0604020202020204" charset="0"/>
              </a:rPr>
              <a:t> WEDSTRIJDZEILEN</a:t>
            </a:r>
          </a:p>
          <a:p>
            <a:pPr algn="ctr"/>
            <a:br>
              <a:rPr lang="nl-NL" sz="3200" b="1" dirty="0">
                <a:solidFill>
                  <a:srgbClr val="FFFFFF"/>
                </a:solidFill>
                <a:latin typeface="Poppins Black" panose="020B0604020202020204" charset="0"/>
                <a:cs typeface="Poppins Black" panose="020B0604020202020204" charset="0"/>
              </a:rPr>
            </a:br>
            <a:r>
              <a:rPr lang="nl-NL" sz="3200" b="1" dirty="0">
                <a:solidFill>
                  <a:srgbClr val="FFFFFF"/>
                </a:solidFill>
                <a:latin typeface="Poppins Black" panose="020B0604020202020204" charset="0"/>
                <a:cs typeface="Poppins Black" panose="020B0604020202020204" charset="0"/>
              </a:rPr>
              <a:t>2021-2024</a:t>
            </a:r>
          </a:p>
          <a:p>
            <a:pPr algn="ctr"/>
            <a:endParaRPr lang="en-GB" dirty="0">
              <a:solidFill>
                <a:srgbClr val="FFFFFF"/>
              </a:solidFill>
              <a:latin typeface="Poppins light" panose="020B0604020202020204" charset="0"/>
              <a:cs typeface="Poppins light" panose="020B0604020202020204" charset="0"/>
            </a:endParaRPr>
          </a:p>
          <a:p>
            <a:pPr algn="ctr"/>
            <a:br>
              <a:rPr lang="en-GB" dirty="0"/>
            </a:b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2739211"/>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Regel 16 </a:t>
            </a:r>
            <a:r>
              <a:rPr lang="nl-NL" sz="2000" b="1" dirty="0">
                <a:solidFill>
                  <a:srgbClr val="FFFFFF"/>
                </a:solidFill>
                <a:latin typeface="Poppins Black" panose="020B0604020202020204" charset="0"/>
                <a:cs typeface="Poppins Black" panose="020B0604020202020204" charset="0"/>
              </a:rPr>
              <a:t>Van koers veranderen</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16.2	</a:t>
            </a:r>
            <a:r>
              <a:rPr lang="nl-NL" sz="2000" dirty="0">
                <a:solidFill>
                  <a:srgbClr val="FFFFFF"/>
                </a:solidFill>
                <a:latin typeface="Poppins light" panose="020B0604020202020204" charset="0"/>
                <a:cs typeface="Poppins light" panose="020B0604020202020204" charset="0"/>
              </a:rPr>
              <a:t>Alleen van toepassing in een aan de </a:t>
            </a:r>
            <a:r>
              <a:rPr lang="nl-NL" sz="2000" dirty="0" err="1">
                <a:solidFill>
                  <a:srgbClr val="FFFFFF"/>
                </a:solidFill>
                <a:latin typeface="Poppins light" panose="020B0604020202020204" charset="0"/>
                <a:cs typeface="Poppins light" panose="020B0604020202020204" charset="0"/>
              </a:rPr>
              <a:t>winds</a:t>
            </a:r>
            <a:r>
              <a:rPr lang="nl-NL" sz="2000" dirty="0">
                <a:solidFill>
                  <a:srgbClr val="FFFFFF"/>
                </a:solidFill>
                <a:latin typeface="Poppins light" panose="020B0604020202020204" charset="0"/>
                <a:cs typeface="Poppins light" panose="020B0604020202020204" charset="0"/>
              </a:rPr>
              <a:t> rak</a:t>
            </a:r>
          </a:p>
          <a:p>
            <a:r>
              <a:rPr lang="nl-NL" sz="2000" dirty="0">
                <a:solidFill>
                  <a:srgbClr val="FFFFFF"/>
                </a:solidFill>
                <a:latin typeface="Poppins light" panose="020B0604020202020204" charset="0"/>
                <a:cs typeface="Poppins light" panose="020B0604020202020204" charset="0"/>
              </a:rPr>
              <a:t>		De boot met voorrang (</a:t>
            </a:r>
            <a:r>
              <a:rPr lang="nl-NL" sz="2000" dirty="0" err="1">
                <a:solidFill>
                  <a:srgbClr val="FFFFFF"/>
                </a:solidFill>
                <a:latin typeface="Poppins light" panose="020B0604020202020204" charset="0"/>
                <a:cs typeface="Poppins light" panose="020B0604020202020204" charset="0"/>
              </a:rPr>
              <a:t>bb</a:t>
            </a:r>
            <a:r>
              <a:rPr lang="nl-NL" sz="2000" dirty="0">
                <a:solidFill>
                  <a:srgbClr val="FFFFFF"/>
                </a:solidFill>
                <a:latin typeface="Poppins light" panose="020B0604020202020204" charset="0"/>
                <a:cs typeface="Poppins light" panose="020B0604020202020204" charset="0"/>
              </a:rPr>
              <a:t>) mag niet afvallen waardoor de andere 			boot (</a:t>
            </a:r>
            <a:r>
              <a:rPr lang="nl-NL" sz="2000" dirty="0" err="1">
                <a:solidFill>
                  <a:srgbClr val="FFFFFF"/>
                </a:solidFill>
                <a:latin typeface="Poppins light" panose="020B0604020202020204" charset="0"/>
                <a:cs typeface="Poppins light" panose="020B0604020202020204" charset="0"/>
              </a:rPr>
              <a:t>sb</a:t>
            </a:r>
            <a:r>
              <a:rPr lang="nl-NL" sz="2000" dirty="0">
                <a:solidFill>
                  <a:srgbClr val="FFFFFF"/>
                </a:solidFill>
                <a:latin typeface="Poppins light" panose="020B0604020202020204" charset="0"/>
                <a:cs typeface="Poppins light" panose="020B0604020202020204" charset="0"/>
              </a:rPr>
              <a:t>) </a:t>
            </a:r>
            <a:r>
              <a:rPr lang="nl-NL" sz="2000" dirty="0" err="1">
                <a:solidFill>
                  <a:srgbClr val="FFFFFF"/>
                </a:solidFill>
                <a:latin typeface="Poppins light" panose="020B0604020202020204" charset="0"/>
                <a:cs typeface="Poppins light" panose="020B0604020202020204" charset="0"/>
              </a:rPr>
              <a:t>onmiddelijk</a:t>
            </a:r>
            <a:r>
              <a:rPr lang="nl-NL" sz="2000" dirty="0">
                <a:solidFill>
                  <a:srgbClr val="FFFFFF"/>
                </a:solidFill>
                <a:latin typeface="Poppins light" panose="020B0604020202020204" charset="0"/>
                <a:cs typeface="Poppins light" panose="020B0604020202020204" charset="0"/>
              </a:rPr>
              <a:t> zijn koers moet veranderen om vrij te blijven</a:t>
            </a:r>
          </a:p>
          <a:p>
            <a:r>
              <a:rPr lang="nl-NL" sz="2000" dirty="0">
                <a:solidFill>
                  <a:srgbClr val="FFFFFF"/>
                </a:solidFill>
                <a:latin typeface="Poppins light" panose="020B0604020202020204" charset="0"/>
                <a:cs typeface="Poppins light" panose="020B0604020202020204" charset="0"/>
              </a:rPr>
              <a:t>		De boot met voorrang (</a:t>
            </a:r>
            <a:r>
              <a:rPr lang="nl-NL" sz="2000" dirty="0" err="1">
                <a:solidFill>
                  <a:srgbClr val="FFFFFF"/>
                </a:solidFill>
                <a:latin typeface="Poppins light" panose="020B0604020202020204" charset="0"/>
                <a:cs typeface="Poppins light" panose="020B0604020202020204" charset="0"/>
              </a:rPr>
              <a:t>bb</a:t>
            </a:r>
            <a:r>
              <a:rPr lang="nl-NL" sz="2000" dirty="0">
                <a:solidFill>
                  <a:srgbClr val="FFFFFF"/>
                </a:solidFill>
                <a:latin typeface="Poppins light" panose="020B0604020202020204" charset="0"/>
                <a:cs typeface="Poppins light" panose="020B0604020202020204" charset="0"/>
              </a:rPr>
              <a:t>) mag dus wel oploeven maar is 16.1 van 			toepassing</a:t>
            </a:r>
          </a:p>
          <a:p>
            <a:endParaRPr lang="en-GB" sz="2000" b="1" dirty="0">
              <a:solidFill>
                <a:srgbClr val="FFFFFF"/>
              </a:solidFill>
              <a:latin typeface="Poppins Black" panose="020B0604020202020204" charset="0"/>
              <a:cs typeface="Poppins Black" panose="020B0604020202020204" charset="0"/>
            </a:endParaRPr>
          </a:p>
        </p:txBody>
      </p:sp>
      <p:pic>
        <p:nvPicPr>
          <p:cNvPr id="6" name="Google Shape;126;p6">
            <a:extLst>
              <a:ext uri="{FF2B5EF4-FFF2-40B4-BE49-F238E27FC236}">
                <a16:creationId xmlns:a16="http://schemas.microsoft.com/office/drawing/2014/main" id="{37605504-8368-4476-8906-73345A110705}"/>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154502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4031873"/>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Regel 20	</a:t>
            </a:r>
            <a:r>
              <a:rPr lang="nl-NL" sz="2000" b="1" dirty="0">
                <a:solidFill>
                  <a:srgbClr val="FFFFFF"/>
                </a:solidFill>
                <a:latin typeface="Poppins Black" panose="020B0604020202020204" charset="0"/>
                <a:cs typeface="Poppins Black" panose="020B0604020202020204" charset="0"/>
              </a:rPr>
              <a:t>Ruimte om overstag te gaan bij een hindernis</a:t>
            </a:r>
            <a:r>
              <a:rPr lang="nl-NL" sz="3200" b="1" dirty="0">
                <a:solidFill>
                  <a:srgbClr val="FFFFFF"/>
                </a:solidFill>
                <a:latin typeface="Poppins Black" panose="020B0604020202020204" charset="0"/>
                <a:cs typeface="Poppins Black" panose="020B0604020202020204" charset="0"/>
              </a:rPr>
              <a:t>	</a:t>
            </a:r>
          </a:p>
          <a:p>
            <a:endParaRPr lang="nl-NL" sz="32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20.4(a)</a:t>
            </a:r>
            <a:r>
              <a:rPr lang="nl-NL" sz="3200" b="1" dirty="0">
                <a:solidFill>
                  <a:srgbClr val="FFFFFF"/>
                </a:solidFill>
                <a:latin typeface="Poppins Black" panose="020B0604020202020204" charset="0"/>
                <a:cs typeface="Poppins Black" panose="020B0604020202020204" charset="0"/>
              </a:rPr>
              <a:t>	</a:t>
            </a:r>
            <a:r>
              <a:rPr lang="nl-NL" sz="2000" dirty="0">
                <a:solidFill>
                  <a:srgbClr val="FFFFFF"/>
                </a:solidFill>
                <a:latin typeface="Poppins light" panose="020B0604020202020204" charset="0"/>
                <a:cs typeface="Poppins light" panose="020B0604020202020204" charset="0"/>
              </a:rPr>
              <a:t>Als de aanroep niet gehoord zou kunnen worden zal de boot ook met 			een signaal duidelijk maken….</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20.4(b)	</a:t>
            </a:r>
            <a:r>
              <a:rPr lang="nl-NL" sz="2000" dirty="0">
                <a:solidFill>
                  <a:srgbClr val="FFFFFF"/>
                </a:solidFill>
                <a:latin typeface="Poppins light" panose="020B0604020202020204" charset="0"/>
                <a:cs typeface="Poppins light" panose="020B0604020202020204" charset="0"/>
              </a:rPr>
              <a:t>De aankondiging kan alternatieve communicatie aangeven.</a:t>
            </a:r>
            <a:endParaRPr lang="nl-NL" sz="2000" dirty="0">
              <a:latin typeface="Poppins light" panose="020B0604020202020204" charset="0"/>
              <a:cs typeface="Poppins light" panose="020B0604020202020204" charset="0"/>
            </a:endParaRPr>
          </a:p>
          <a:p>
            <a:br>
              <a:rPr lang="en-GB" sz="2000" dirty="0"/>
            </a:br>
            <a:endParaRPr lang="nl-NL" sz="3200" dirty="0">
              <a:solidFill>
                <a:schemeClr val="bg1"/>
              </a:solidFill>
            </a:endParaRPr>
          </a:p>
          <a:p>
            <a:pPr algn="ctr"/>
            <a:br>
              <a:rPr lang="en-GB" sz="2000" dirty="0">
                <a:latin typeface="Poppins light" panose="020B0604020202020204" charset="0"/>
                <a:cs typeface="Poppins light" panose="020B0604020202020204" charset="0"/>
              </a:rPr>
            </a:br>
            <a:br>
              <a:rPr lang="en-GB" dirty="0"/>
            </a:br>
            <a:endParaRPr lang="nl-NL" dirty="0"/>
          </a:p>
        </p:txBody>
      </p:sp>
      <p:pic>
        <p:nvPicPr>
          <p:cNvPr id="6" name="Google Shape;126;p6">
            <a:extLst>
              <a:ext uri="{FF2B5EF4-FFF2-40B4-BE49-F238E27FC236}">
                <a16:creationId xmlns:a16="http://schemas.microsoft.com/office/drawing/2014/main" id="{2391A57B-D145-4C77-A884-6EDB1D5C4DE6}"/>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109471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2000548"/>
          </a:xfrm>
          <a:prstGeom prst="rect">
            <a:avLst/>
          </a:prstGeom>
        </p:spPr>
        <p:txBody>
          <a:bodyPr wrap="square">
            <a:spAutoFit/>
          </a:bodyPr>
          <a:lstStyle/>
          <a:p>
            <a:r>
              <a:rPr lang="nl-NL" sz="3200" b="1" dirty="0">
                <a:solidFill>
                  <a:schemeClr val="bg1"/>
                </a:solidFill>
                <a:latin typeface="Poppins light" panose="020B0604020202020204" charset="0"/>
                <a:cs typeface="Poppins light" panose="020B0604020202020204" charset="0"/>
              </a:rPr>
              <a:t>Regel 33/34</a:t>
            </a:r>
            <a:r>
              <a:rPr lang="nl-NL" sz="2000" dirty="0">
                <a:solidFill>
                  <a:schemeClr val="bg1"/>
                </a:solidFill>
                <a:latin typeface="Poppins light" panose="020B0604020202020204" charset="0"/>
                <a:cs typeface="Poppins light" panose="020B0604020202020204" charset="0"/>
              </a:rPr>
              <a:t>	Baan wijzigen, ontbreken merkteken</a:t>
            </a:r>
          </a:p>
          <a:p>
            <a:r>
              <a:rPr lang="nl-NL" sz="2000" dirty="0">
                <a:solidFill>
                  <a:schemeClr val="bg1"/>
                </a:solidFill>
                <a:latin typeface="Poppins light" panose="020B0604020202020204" charset="0"/>
                <a:cs typeface="Poppins light" panose="020B0604020202020204" charset="0"/>
              </a:rPr>
              <a:t>			toegevoegd “tijdens de wedstrijd”</a:t>
            </a:r>
          </a:p>
          <a:p>
            <a:endParaRPr lang="nl-NL" sz="2000" dirty="0">
              <a:solidFill>
                <a:schemeClr val="bg1"/>
              </a:solidFill>
              <a:latin typeface="Poppins light" panose="020B0604020202020204" charset="0"/>
              <a:cs typeface="Poppins light" panose="020B0604020202020204" charset="0"/>
            </a:endParaRPr>
          </a:p>
          <a:p>
            <a:r>
              <a:rPr lang="nl-NL" sz="3200" b="1" dirty="0">
                <a:solidFill>
                  <a:schemeClr val="bg1"/>
                </a:solidFill>
                <a:latin typeface="Poppins light" panose="020B0604020202020204" charset="0"/>
                <a:cs typeface="Poppins light" panose="020B0604020202020204" charset="0"/>
              </a:rPr>
              <a:t>Regel 37</a:t>
            </a:r>
            <a:r>
              <a:rPr lang="nl-NL" sz="2000" dirty="0">
                <a:solidFill>
                  <a:schemeClr val="bg1"/>
                </a:solidFill>
                <a:latin typeface="Poppins light" panose="020B0604020202020204" charset="0"/>
                <a:cs typeface="Poppins light" panose="020B0604020202020204" charset="0"/>
              </a:rPr>
              <a:t>		V vlag</a:t>
            </a:r>
            <a:br>
              <a:rPr lang="en-GB" sz="2000" dirty="0">
                <a:solidFill>
                  <a:schemeClr val="bg1"/>
                </a:solidFill>
                <a:latin typeface="Poppins light" panose="020B0604020202020204" charset="0"/>
                <a:cs typeface="Poppins light" panose="020B0604020202020204" charset="0"/>
              </a:rPr>
            </a:br>
            <a:endParaRPr lang="nl-NL" sz="2000" dirty="0">
              <a:solidFill>
                <a:schemeClr val="bg1"/>
              </a:solidFill>
              <a:latin typeface="Poppins light" panose="020B0604020202020204" charset="0"/>
              <a:cs typeface="Poppins light" panose="020B0604020202020204" charset="0"/>
            </a:endParaRPr>
          </a:p>
        </p:txBody>
      </p:sp>
      <p:pic>
        <p:nvPicPr>
          <p:cNvPr id="6" name="Google Shape;126;p6">
            <a:extLst>
              <a:ext uri="{FF2B5EF4-FFF2-40B4-BE49-F238E27FC236}">
                <a16:creationId xmlns:a16="http://schemas.microsoft.com/office/drawing/2014/main" id="{BE821113-C409-40BA-A3B4-93DABFE14B19}"/>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179680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3847207"/>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Regel 40	</a:t>
            </a:r>
            <a:r>
              <a:rPr lang="nl-NL" sz="4400" b="1" dirty="0">
                <a:solidFill>
                  <a:srgbClr val="FFFFFF"/>
                </a:solidFill>
                <a:latin typeface="Poppins Black" panose="020B0604020202020204" charset="0"/>
                <a:cs typeface="Poppins Black" panose="020B0604020202020204" charset="0"/>
              </a:rPr>
              <a:t>	</a:t>
            </a:r>
            <a:r>
              <a:rPr lang="nl-NL" sz="2000" b="1" dirty="0">
                <a:solidFill>
                  <a:srgbClr val="FFFFFF"/>
                </a:solidFill>
                <a:latin typeface="Poppins Black" panose="020B0604020202020204" charset="0"/>
                <a:cs typeface="Poppins Black" panose="020B0604020202020204" charset="0"/>
              </a:rPr>
              <a:t>Persoonlijke drijfmiddelen</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		</a:t>
            </a:r>
            <a:r>
              <a:rPr lang="nl-NL" sz="2000" dirty="0">
                <a:solidFill>
                  <a:srgbClr val="FFFFFF"/>
                </a:solidFill>
                <a:latin typeface="Poppins light" panose="020B0604020202020204" charset="0"/>
                <a:cs typeface="Poppins light" panose="020B0604020202020204" charset="0"/>
              </a:rPr>
              <a:t>	Wijzigen zijn hoofdzakelijk tekstueel m.u.v. dat bij het hijsen van 				de Y vlag aan wal een signaal gegeven moet worden.</a:t>
            </a:r>
          </a:p>
          <a:p>
            <a:endParaRPr lang="nl-NL" sz="2000" b="1" dirty="0">
              <a:solidFill>
                <a:srgbClr val="FFFFFF"/>
              </a:solidFill>
              <a:latin typeface="Poppins Black" panose="020B0604020202020204" charset="0"/>
              <a:cs typeface="Poppins Black" panose="020B0604020202020204" charset="0"/>
            </a:endParaRPr>
          </a:p>
          <a:p>
            <a:pPr lvl="1"/>
            <a:r>
              <a:rPr lang="nl-NL" sz="3200" b="1" dirty="0">
                <a:solidFill>
                  <a:srgbClr val="FFFFFF"/>
                </a:solidFill>
                <a:latin typeface="Poppins Black" panose="020B0604020202020204" charset="0"/>
                <a:cs typeface="Poppins Black" panose="020B0604020202020204" charset="0"/>
              </a:rPr>
              <a:t>Regel 41		</a:t>
            </a:r>
            <a:r>
              <a:rPr lang="nl-NL" sz="2000" b="1" dirty="0">
                <a:solidFill>
                  <a:srgbClr val="FFFFFF"/>
                </a:solidFill>
                <a:latin typeface="Poppins Black" panose="020B0604020202020204" charset="0"/>
                <a:cs typeface="Poppins Black" panose="020B0604020202020204" charset="0"/>
              </a:rPr>
              <a:t>Hulp van buiten</a:t>
            </a:r>
          </a:p>
          <a:p>
            <a:pPr lvl="1"/>
            <a:endParaRPr lang="nl-NL" sz="2000" b="1" dirty="0">
              <a:solidFill>
                <a:srgbClr val="FFFFFF"/>
              </a:solidFill>
              <a:latin typeface="Poppins Black" panose="020B0604020202020204" charset="0"/>
              <a:cs typeface="Poppins Black" panose="020B0604020202020204" charset="0"/>
            </a:endParaRPr>
          </a:p>
          <a:p>
            <a:pPr lvl="1"/>
            <a:r>
              <a:rPr lang="nl-NL" sz="2000" b="1" dirty="0">
                <a:solidFill>
                  <a:srgbClr val="FFFFFF"/>
                </a:solidFill>
                <a:latin typeface="Poppins Black" panose="020B0604020202020204" charset="0"/>
                <a:cs typeface="Poppins Black" panose="020B0604020202020204" charset="0"/>
              </a:rPr>
              <a:t>		</a:t>
            </a:r>
            <a:r>
              <a:rPr lang="nl-NL" sz="2000" dirty="0">
                <a:solidFill>
                  <a:srgbClr val="FFFFFF"/>
                </a:solidFill>
                <a:latin typeface="Poppins light" panose="020B0604020202020204" charset="0"/>
                <a:cs typeface="Poppins light" panose="020B0604020202020204" charset="0"/>
              </a:rPr>
              <a:t>	Regel over “aanmerkelijk voordeel” is geschrapt.</a:t>
            </a:r>
          </a:p>
          <a:p>
            <a:pPr lvl="1"/>
            <a:endParaRPr lang="en-GB" sz="2000" b="1" dirty="0">
              <a:solidFill>
                <a:srgbClr val="FFFFFF"/>
              </a:solidFill>
              <a:latin typeface="Poppins Black" panose="020B0604020202020204" charset="0"/>
              <a:cs typeface="Poppins Black" panose="020B0604020202020204" charset="0"/>
            </a:endParaRPr>
          </a:p>
          <a:p>
            <a:br>
              <a:rPr lang="en-GB" dirty="0"/>
            </a:br>
            <a:endParaRPr lang="nl-NL" dirty="0"/>
          </a:p>
        </p:txBody>
      </p:sp>
      <p:pic>
        <p:nvPicPr>
          <p:cNvPr id="6" name="Google Shape;126;p6">
            <a:extLst>
              <a:ext uri="{FF2B5EF4-FFF2-40B4-BE49-F238E27FC236}">
                <a16:creationId xmlns:a16="http://schemas.microsoft.com/office/drawing/2014/main" id="{4C6199C6-0FCF-4E87-8471-254F46D90B11}"/>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321182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55418"/>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4708981"/>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Regel 42</a:t>
            </a:r>
            <a:r>
              <a:rPr lang="nl-NL" sz="4400" b="1" dirty="0">
                <a:solidFill>
                  <a:srgbClr val="FFFFFF"/>
                </a:solidFill>
                <a:latin typeface="Poppins Black" panose="020B0604020202020204" charset="0"/>
                <a:cs typeface="Poppins Black" panose="020B0604020202020204" charset="0"/>
              </a:rPr>
              <a:t>		</a:t>
            </a:r>
            <a:r>
              <a:rPr lang="nl-NL" sz="2000" b="1" dirty="0">
                <a:solidFill>
                  <a:srgbClr val="FFFFFF"/>
                </a:solidFill>
                <a:latin typeface="Poppins Black" panose="020B0604020202020204" charset="0"/>
                <a:cs typeface="Poppins Black" panose="020B0604020202020204" charset="0"/>
              </a:rPr>
              <a:t>Voortbewegen	</a:t>
            </a:r>
          </a:p>
          <a:p>
            <a:r>
              <a:rPr lang="nl-NL" sz="2000" b="1" dirty="0">
                <a:solidFill>
                  <a:srgbClr val="FFFFFF"/>
                </a:solidFill>
                <a:latin typeface="Poppins Black" panose="020B0604020202020204" charset="0"/>
                <a:cs typeface="Poppins Black" panose="020B0604020202020204" charset="0"/>
              </a:rPr>
              <a:t>		</a:t>
            </a:r>
            <a:r>
              <a:rPr lang="nl-NL" sz="2000" dirty="0">
                <a:solidFill>
                  <a:srgbClr val="FFFFFF"/>
                </a:solidFill>
                <a:latin typeface="Poppins light" panose="020B0604020202020204" charset="0"/>
                <a:cs typeface="Poppins light" panose="020B0604020202020204" charset="0"/>
              </a:rPr>
              <a:t>	“</a:t>
            </a:r>
            <a:r>
              <a:rPr lang="nl-NL" sz="2000" dirty="0" err="1">
                <a:solidFill>
                  <a:srgbClr val="FFFFFF"/>
                </a:solidFill>
                <a:latin typeface="Poppins light" panose="020B0604020202020204" charset="0"/>
                <a:cs typeface="Poppins light" panose="020B0604020202020204" charset="0"/>
              </a:rPr>
              <a:t>foilen</a:t>
            </a:r>
            <a:r>
              <a:rPr lang="nl-NL" sz="2000" dirty="0">
                <a:solidFill>
                  <a:srgbClr val="FFFFFF"/>
                </a:solidFill>
                <a:latin typeface="Poppins light" panose="020B0604020202020204" charset="0"/>
                <a:cs typeface="Poppins light" panose="020B0604020202020204" charset="0"/>
              </a:rPr>
              <a:t>” toegevoegd</a:t>
            </a:r>
          </a:p>
          <a:p>
            <a:endParaRPr lang="nl-NL" sz="2000" b="1" dirty="0">
              <a:solidFill>
                <a:srgbClr val="FFFFFF"/>
              </a:solidFill>
              <a:latin typeface="Poppins Black" panose="020B0604020202020204" charset="0"/>
              <a:cs typeface="Poppins Black" panose="020B0604020202020204" charset="0"/>
            </a:endParaRPr>
          </a:p>
          <a:p>
            <a:r>
              <a:rPr lang="nl-NL" sz="3200" b="1" dirty="0">
                <a:solidFill>
                  <a:srgbClr val="FFFFFF"/>
                </a:solidFill>
                <a:latin typeface="Poppins Black" panose="020B0604020202020204" charset="0"/>
                <a:cs typeface="Poppins Black" panose="020B0604020202020204" charset="0"/>
              </a:rPr>
              <a:t>Regel 43</a:t>
            </a:r>
            <a:r>
              <a:rPr lang="nl-NL" sz="2000" b="1" dirty="0">
                <a:solidFill>
                  <a:srgbClr val="FFFFFF"/>
                </a:solidFill>
                <a:latin typeface="Poppins Black" panose="020B0604020202020204" charset="0"/>
                <a:cs typeface="Poppins Black" panose="020B0604020202020204" charset="0"/>
              </a:rPr>
              <a:t>		Nieuwe “vrij uitgaan “regel</a:t>
            </a:r>
          </a:p>
          <a:p>
            <a:endParaRPr lang="nl-NL" sz="2000" b="1" dirty="0">
              <a:solidFill>
                <a:srgbClr val="FFFFFF"/>
              </a:solidFill>
              <a:latin typeface="Poppins Black" panose="020B0604020202020204" charset="0"/>
              <a:cs typeface="Poppins Black" panose="020B0604020202020204" charset="0"/>
            </a:endParaRPr>
          </a:p>
          <a:p>
            <a:r>
              <a:rPr lang="nl-NL" sz="3200" b="1" dirty="0">
                <a:solidFill>
                  <a:srgbClr val="FFFFFF"/>
                </a:solidFill>
                <a:latin typeface="Poppins Black" panose="020B0604020202020204" charset="0"/>
                <a:cs typeface="Poppins Black" panose="020B0604020202020204" charset="0"/>
              </a:rPr>
              <a:t>Regel 48</a:t>
            </a:r>
            <a:r>
              <a:rPr lang="nl-NL" sz="2000" b="1" dirty="0">
                <a:solidFill>
                  <a:srgbClr val="FFFFFF"/>
                </a:solidFill>
                <a:latin typeface="Poppins Black" panose="020B0604020202020204" charset="0"/>
                <a:cs typeface="Poppins Black" panose="020B0604020202020204" charset="0"/>
              </a:rPr>
              <a:t>		Beperking uitrusting/bemanning (ex 47)</a:t>
            </a:r>
          </a:p>
          <a:p>
            <a:r>
              <a:rPr lang="nl-NL" sz="2000" b="1" dirty="0">
                <a:solidFill>
                  <a:srgbClr val="FFFFFF"/>
                </a:solidFill>
                <a:latin typeface="Poppins Black" panose="020B0604020202020204" charset="0"/>
                <a:cs typeface="Poppins Black" panose="020B0604020202020204" charset="0"/>
              </a:rPr>
              <a:t>		</a:t>
            </a:r>
            <a:r>
              <a:rPr lang="nl-NL" sz="2000" dirty="0">
                <a:solidFill>
                  <a:srgbClr val="FFFFFF"/>
                </a:solidFill>
                <a:latin typeface="Poppins light" panose="020B0604020202020204" charset="0"/>
                <a:cs typeface="Poppins light" panose="020B0604020202020204" charset="0"/>
              </a:rPr>
              <a:t>	“bemanning in contact met de boot “ i.p.v. “aan boord” voordat </a:t>
            </a:r>
          </a:p>
          <a:p>
            <a:r>
              <a:rPr lang="nl-NL" sz="2000" dirty="0">
                <a:solidFill>
                  <a:srgbClr val="FFFFFF"/>
                </a:solidFill>
                <a:latin typeface="Poppins light" panose="020B0604020202020204" charset="0"/>
                <a:cs typeface="Poppins light" panose="020B0604020202020204" charset="0"/>
              </a:rPr>
              <a:t>			er verder gezeild wordt.</a:t>
            </a:r>
            <a:endParaRPr lang="nl-NL" sz="2000" dirty="0">
              <a:latin typeface="Poppins light" panose="020B0604020202020204" charset="0"/>
              <a:cs typeface="Poppins light" panose="020B0604020202020204" charset="0"/>
            </a:endParaRPr>
          </a:p>
          <a:p>
            <a:endParaRPr lang="en-GB" sz="4400" dirty="0">
              <a:latin typeface="Poppins Black" panose="020B0604020202020204" charset="0"/>
              <a:cs typeface="Poppins Black" panose="020B0604020202020204" charset="0"/>
            </a:endParaRPr>
          </a:p>
          <a:p>
            <a:pPr algn="ctr"/>
            <a:br>
              <a:rPr lang="en-GB" sz="2000" dirty="0">
                <a:latin typeface="Poppins light" panose="020B0604020202020204" charset="0"/>
                <a:cs typeface="Poppins light" panose="020B0604020202020204" charset="0"/>
              </a:rPr>
            </a:br>
            <a:br>
              <a:rPr lang="en-GB" dirty="0"/>
            </a:br>
            <a:endParaRPr lang="nl-NL" dirty="0"/>
          </a:p>
        </p:txBody>
      </p:sp>
      <p:pic>
        <p:nvPicPr>
          <p:cNvPr id="6" name="Google Shape;126;p6">
            <a:extLst>
              <a:ext uri="{FF2B5EF4-FFF2-40B4-BE49-F238E27FC236}">
                <a16:creationId xmlns:a16="http://schemas.microsoft.com/office/drawing/2014/main" id="{AC912201-117E-4993-A900-C231D83B9A0D}"/>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930975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4339650"/>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Regel 50</a:t>
            </a:r>
            <a:r>
              <a:rPr lang="nl-NL" sz="4400" b="1" dirty="0">
                <a:solidFill>
                  <a:srgbClr val="FFFFFF"/>
                </a:solidFill>
                <a:latin typeface="Poppins Black" panose="020B0604020202020204" charset="0"/>
                <a:cs typeface="Poppins Black" panose="020B0604020202020204" charset="0"/>
              </a:rPr>
              <a:t>		</a:t>
            </a:r>
            <a:r>
              <a:rPr lang="nl-NL" sz="2000" b="1" dirty="0">
                <a:solidFill>
                  <a:srgbClr val="FFFFFF"/>
                </a:solidFill>
                <a:latin typeface="Poppins Black" panose="020B0604020202020204" charset="0"/>
                <a:cs typeface="Poppins Black" panose="020B0604020202020204" charset="0"/>
              </a:rPr>
              <a:t>Kleding/uitrusting ( ex 43 )</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50.1(c) 		Trapezeharnas m.i.v. 01/01/2023</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		</a:t>
            </a:r>
            <a:r>
              <a:rPr lang="nl-NL" sz="2000" dirty="0">
                <a:solidFill>
                  <a:srgbClr val="FFFFFF"/>
                </a:solidFill>
                <a:latin typeface="Poppins light" panose="020B0604020202020204" charset="0"/>
                <a:cs typeface="Poppins light" panose="020B0604020202020204" charset="0"/>
              </a:rPr>
              <a:t>	een trapezeharnas moet type  </a:t>
            </a:r>
            <a:r>
              <a:rPr lang="nl-NL" sz="2000" dirty="0" err="1">
                <a:solidFill>
                  <a:srgbClr val="FFFFFF"/>
                </a:solidFill>
                <a:latin typeface="Poppins light" panose="020B0604020202020204" charset="0"/>
                <a:cs typeface="Poppins light" panose="020B0604020202020204" charset="0"/>
              </a:rPr>
              <a:t>quick</a:t>
            </a:r>
            <a:r>
              <a:rPr lang="nl-NL" sz="2000" dirty="0">
                <a:solidFill>
                  <a:srgbClr val="FFFFFF"/>
                </a:solidFill>
                <a:latin typeface="Poppins light" panose="020B0604020202020204" charset="0"/>
                <a:cs typeface="Poppins light" panose="020B0604020202020204" charset="0"/>
              </a:rPr>
              <a:t> release zijn en voldoen aan 				ISO 10862. Klassenvoorschriften mogen dit wijzigen. Echter niet dat 			een </a:t>
            </a:r>
            <a:r>
              <a:rPr lang="nl-NL" sz="2000" dirty="0" err="1">
                <a:solidFill>
                  <a:srgbClr val="FFFFFF"/>
                </a:solidFill>
                <a:latin typeface="Poppins light" panose="020B0604020202020204" charset="0"/>
                <a:cs typeface="Poppins light" panose="020B0604020202020204" charset="0"/>
              </a:rPr>
              <a:t>quick</a:t>
            </a:r>
            <a:r>
              <a:rPr lang="nl-NL" sz="2000" dirty="0">
                <a:solidFill>
                  <a:srgbClr val="FFFFFF"/>
                </a:solidFill>
                <a:latin typeface="Poppins light" panose="020B0604020202020204" charset="0"/>
                <a:cs typeface="Poppins light" panose="020B0604020202020204" charset="0"/>
              </a:rPr>
              <a:t> release harnas voldoet aan de ISO norm.</a:t>
            </a:r>
          </a:p>
          <a:p>
            <a:endParaRPr lang="en-GB" sz="2000" b="1" dirty="0">
              <a:solidFill>
                <a:srgbClr val="FFFFFF"/>
              </a:solidFill>
              <a:latin typeface="Poppins Black" panose="020B0604020202020204" charset="0"/>
              <a:cs typeface="Poppins Black" panose="020B0604020202020204" charset="0"/>
            </a:endParaRPr>
          </a:p>
          <a:p>
            <a:endParaRPr lang="en-GB" sz="2000" b="1" dirty="0">
              <a:solidFill>
                <a:srgbClr val="FFFFFF"/>
              </a:solidFill>
              <a:latin typeface="Poppins Black" panose="020B0604020202020204" charset="0"/>
              <a:cs typeface="Poppins Black" panose="020B0604020202020204" charset="0"/>
            </a:endParaRPr>
          </a:p>
          <a:p>
            <a:r>
              <a:rPr lang="en-GB" sz="4400" b="1" dirty="0">
                <a:solidFill>
                  <a:srgbClr val="FFFFFF"/>
                </a:solidFill>
                <a:latin typeface="Poppins Black" panose="020B0604020202020204" charset="0"/>
                <a:cs typeface="Poppins Black" panose="020B0604020202020204" charset="0"/>
              </a:rPr>
              <a:t> </a:t>
            </a:r>
            <a:endParaRPr lang="en-GB" sz="2000" dirty="0">
              <a:latin typeface="Poppins light" panose="020B0604020202020204" charset="0"/>
              <a:cs typeface="Poppins light" panose="020B0604020202020204" charset="0"/>
            </a:endParaRPr>
          </a:p>
          <a:p>
            <a:br>
              <a:rPr lang="en-GB" dirty="0"/>
            </a:br>
            <a:endParaRPr lang="nl-NL" dirty="0"/>
          </a:p>
        </p:txBody>
      </p:sp>
      <p:pic>
        <p:nvPicPr>
          <p:cNvPr id="6" name="Google Shape;126;p6">
            <a:extLst>
              <a:ext uri="{FF2B5EF4-FFF2-40B4-BE49-F238E27FC236}">
                <a16:creationId xmlns:a16="http://schemas.microsoft.com/office/drawing/2014/main" id="{5B2D7A8F-CAAC-4848-A48C-A5E8698C56CF}"/>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326076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3662541"/>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Regel 61 	</a:t>
            </a:r>
            <a:r>
              <a:rPr lang="nl-NL" sz="2000" b="1" dirty="0">
                <a:solidFill>
                  <a:srgbClr val="FFFFFF"/>
                </a:solidFill>
                <a:latin typeface="Poppins Black" panose="020B0604020202020204" charset="0"/>
                <a:cs typeface="Poppins Black" panose="020B0604020202020204" charset="0"/>
              </a:rPr>
              <a:t>Vereisten voor een protest</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61.1	</a:t>
            </a:r>
            <a:r>
              <a:rPr lang="nl-NL" sz="2000" dirty="0">
                <a:solidFill>
                  <a:srgbClr val="FFFFFF"/>
                </a:solidFill>
                <a:latin typeface="Poppins light" panose="020B0604020202020204" charset="0"/>
                <a:cs typeface="Poppins light" panose="020B0604020202020204" charset="0"/>
              </a:rPr>
              <a:t>Als een comité wil protesteren tegen een boot over een incident in het 			wedstrijdgebied kan zij de boot op de hoogte brengen van een 				mededeling op het mededelingen bord binnen de protesttijdslimiet.</a:t>
            </a:r>
          </a:p>
          <a:p>
            <a:endParaRPr lang="nl-NL" sz="2000" b="1" dirty="0">
              <a:solidFill>
                <a:srgbClr val="FFFFFF"/>
              </a:solidFill>
              <a:latin typeface="Poppins Black" panose="020B0604020202020204" charset="0"/>
              <a:cs typeface="Poppins Black" panose="020B0604020202020204" charset="0"/>
            </a:endParaRPr>
          </a:p>
          <a:p>
            <a:r>
              <a:rPr lang="nl-NL" sz="3200" b="1" dirty="0">
                <a:solidFill>
                  <a:srgbClr val="FFFFFF"/>
                </a:solidFill>
                <a:latin typeface="Poppins Black" panose="020B0604020202020204" charset="0"/>
                <a:cs typeface="Poppins Black" panose="020B0604020202020204" charset="0"/>
              </a:rPr>
              <a:t>Regel 65</a:t>
            </a:r>
            <a:r>
              <a:rPr lang="nl-NL" sz="2000" b="1" dirty="0">
                <a:solidFill>
                  <a:srgbClr val="FFFFFF"/>
                </a:solidFill>
                <a:latin typeface="Poppins Black" panose="020B0604020202020204" charset="0"/>
                <a:cs typeface="Poppins Black" panose="020B0604020202020204" charset="0"/>
              </a:rPr>
              <a:t>	Partijen en anderen op de hoogte brengen</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65.3	</a:t>
            </a:r>
            <a:r>
              <a:rPr lang="nl-NL" sz="2000" dirty="0">
                <a:solidFill>
                  <a:srgbClr val="FFFFFF"/>
                </a:solidFill>
                <a:latin typeface="Poppins light" panose="020B0604020202020204" charset="0"/>
                <a:cs typeface="Poppins light" panose="020B0604020202020204" charset="0"/>
              </a:rPr>
              <a:t>Een PC mag de feiten, regels, beslissing, gronden en de straf publiceren</a:t>
            </a:r>
            <a:endParaRPr lang="nl-NL" sz="2000" dirty="0">
              <a:latin typeface="Poppins light" panose="020B0604020202020204" charset="0"/>
              <a:cs typeface="Poppins light" panose="020B0604020202020204" charset="0"/>
            </a:endParaRPr>
          </a:p>
          <a:p>
            <a:br>
              <a:rPr lang="en-GB" dirty="0"/>
            </a:br>
            <a:endParaRPr lang="nl-NL" dirty="0"/>
          </a:p>
        </p:txBody>
      </p:sp>
      <p:pic>
        <p:nvPicPr>
          <p:cNvPr id="6" name="Google Shape;126;p6">
            <a:extLst>
              <a:ext uri="{FF2B5EF4-FFF2-40B4-BE49-F238E27FC236}">
                <a16:creationId xmlns:a16="http://schemas.microsoft.com/office/drawing/2014/main" id="{65FD11B6-37C0-4F77-A923-DF3056B2A0FB}"/>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382447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3539430"/>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Regel 66</a:t>
            </a:r>
            <a:r>
              <a:rPr lang="nl-NL" sz="4400" b="1" dirty="0">
                <a:solidFill>
                  <a:srgbClr val="FFFFFF"/>
                </a:solidFill>
                <a:latin typeface="Poppins Black" panose="020B0604020202020204" charset="0"/>
                <a:cs typeface="Poppins Black" panose="020B0604020202020204" charset="0"/>
              </a:rPr>
              <a:t>		</a:t>
            </a:r>
            <a:r>
              <a:rPr lang="nl-NL" sz="2000" b="1" dirty="0">
                <a:solidFill>
                  <a:srgbClr val="FFFFFF"/>
                </a:solidFill>
                <a:latin typeface="Poppins Black" panose="020B0604020202020204" charset="0"/>
                <a:cs typeface="Poppins Black" panose="020B0604020202020204" charset="0"/>
              </a:rPr>
              <a:t>Heropening van verhoor</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66.2		Een verzoek om heropening moet </a:t>
            </a:r>
            <a:r>
              <a:rPr lang="nl-NL" sz="2000" b="1" u="sng" dirty="0">
                <a:solidFill>
                  <a:srgbClr val="FFFFFF"/>
                </a:solidFill>
                <a:latin typeface="Poppins Black" panose="020B0604020202020204" charset="0"/>
                <a:cs typeface="Poppins Black" panose="020B0604020202020204" charset="0"/>
              </a:rPr>
              <a:t>schriftelijk</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66.3		Als een verzoek wordt overwogen of behandeld;</a:t>
            </a:r>
          </a:p>
          <a:p>
            <a:endParaRPr lang="nl-NL" sz="2000" dirty="0">
              <a:solidFill>
                <a:srgbClr val="FFFFFF"/>
              </a:solidFill>
              <a:latin typeface="Poppins light" panose="020B0604020202020204" charset="0"/>
              <a:cs typeface="Poppins light" panose="020B0604020202020204" charset="0"/>
            </a:endParaRPr>
          </a:p>
          <a:p>
            <a:r>
              <a:rPr lang="nl-NL" sz="2000" dirty="0">
                <a:solidFill>
                  <a:srgbClr val="FFFFFF"/>
                </a:solidFill>
                <a:latin typeface="Poppins light" panose="020B0604020202020204" charset="0"/>
                <a:cs typeface="Poppins light" panose="020B0604020202020204" charset="0"/>
              </a:rPr>
              <a:t>			Betreffende nieuw bewijs wordt dat , indien mogelijk, door het 				</a:t>
            </a:r>
            <a:r>
              <a:rPr lang="nl-NL" sz="2000" u="sng" dirty="0">
                <a:solidFill>
                  <a:srgbClr val="FFFFFF"/>
                </a:solidFill>
                <a:latin typeface="Poppins light" panose="020B0604020202020204" charset="0"/>
                <a:cs typeface="Poppins light" panose="020B0604020202020204" charset="0"/>
              </a:rPr>
              <a:t>zelfde</a:t>
            </a:r>
            <a:r>
              <a:rPr lang="nl-NL" sz="2000" dirty="0">
                <a:solidFill>
                  <a:srgbClr val="FFFFFF"/>
                </a:solidFill>
                <a:latin typeface="Poppins light" panose="020B0604020202020204" charset="0"/>
                <a:cs typeface="Poppins light" panose="020B0604020202020204" charset="0"/>
              </a:rPr>
              <a:t> comité behandeld</a:t>
            </a:r>
          </a:p>
          <a:p>
            <a:r>
              <a:rPr lang="nl-NL" sz="2000" dirty="0">
                <a:solidFill>
                  <a:srgbClr val="FFFFFF"/>
                </a:solidFill>
                <a:latin typeface="Poppins light" panose="020B0604020202020204" charset="0"/>
                <a:cs typeface="Poppins light" panose="020B0604020202020204" charset="0"/>
              </a:rPr>
              <a:t>			Betreft het een aanmerkelijk fout dan moet , indien mogelijk, er 				</a:t>
            </a:r>
            <a:r>
              <a:rPr lang="nl-NL" sz="2000" u="sng" dirty="0">
                <a:solidFill>
                  <a:srgbClr val="FFFFFF"/>
                </a:solidFill>
                <a:latin typeface="Poppins light" panose="020B0604020202020204" charset="0"/>
                <a:cs typeface="Poppins light" panose="020B0604020202020204" charset="0"/>
              </a:rPr>
              <a:t>minstens een nieuw lid </a:t>
            </a:r>
            <a:r>
              <a:rPr lang="nl-NL" sz="2000" dirty="0">
                <a:solidFill>
                  <a:srgbClr val="FFFFFF"/>
                </a:solidFill>
                <a:latin typeface="Poppins light" panose="020B0604020202020204" charset="0"/>
                <a:cs typeface="Poppins light" panose="020B0604020202020204" charset="0"/>
              </a:rPr>
              <a:t>zijn.</a:t>
            </a:r>
            <a:endParaRPr lang="nl-NL" sz="2000" dirty="0">
              <a:latin typeface="Poppins light" panose="020B0604020202020204" charset="0"/>
              <a:cs typeface="Poppins light" panose="020B0604020202020204" charset="0"/>
            </a:endParaRPr>
          </a:p>
        </p:txBody>
      </p:sp>
      <p:pic>
        <p:nvPicPr>
          <p:cNvPr id="6" name="Google Shape;126;p6">
            <a:extLst>
              <a:ext uri="{FF2B5EF4-FFF2-40B4-BE49-F238E27FC236}">
                <a16:creationId xmlns:a16="http://schemas.microsoft.com/office/drawing/2014/main" id="{2617D42A-79EE-4CB6-A346-A1FC0D427F5F}"/>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180342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4647426"/>
          </a:xfrm>
          <a:prstGeom prst="rect">
            <a:avLst/>
          </a:prstGeom>
        </p:spPr>
        <p:txBody>
          <a:bodyPr wrap="square">
            <a:spAutoFit/>
          </a:bodyPr>
          <a:lstStyle/>
          <a:p>
            <a:r>
              <a:rPr lang="en-GB" sz="3200" b="1" dirty="0">
                <a:solidFill>
                  <a:srgbClr val="FFFFFF"/>
                </a:solidFill>
                <a:latin typeface="Poppins Black" panose="020B0604020202020204" charset="0"/>
                <a:cs typeface="Poppins Black" panose="020B0604020202020204" charset="0"/>
              </a:rPr>
              <a:t>Appendix K en L</a:t>
            </a:r>
            <a:r>
              <a:rPr lang="en-GB" sz="4400" b="1" dirty="0">
                <a:solidFill>
                  <a:srgbClr val="FFFFFF"/>
                </a:solidFill>
                <a:latin typeface="Poppins Black" panose="020B0604020202020204" charset="0"/>
                <a:cs typeface="Poppins Black" panose="020B0604020202020204" charset="0"/>
              </a:rPr>
              <a:t>		</a:t>
            </a:r>
          </a:p>
          <a:p>
            <a:r>
              <a:rPr lang="en-GB" sz="4400" b="1" dirty="0">
                <a:solidFill>
                  <a:srgbClr val="FFFFFF"/>
                </a:solidFill>
                <a:latin typeface="Poppins Black" panose="020B0604020202020204" charset="0"/>
                <a:cs typeface="Poppins Black" panose="020B0604020202020204" charset="0"/>
              </a:rPr>
              <a:t>	</a:t>
            </a:r>
            <a:r>
              <a:rPr lang="nl-NL" sz="2000" dirty="0">
                <a:solidFill>
                  <a:srgbClr val="FFFFFF"/>
                </a:solidFill>
                <a:latin typeface="Poppins light" panose="020B0604020202020204" charset="0"/>
                <a:cs typeface="Poppins light" panose="020B0604020202020204" charset="0"/>
              </a:rPr>
              <a:t>Zijn vervallen voortaan slechts op de site</a:t>
            </a:r>
          </a:p>
          <a:p>
            <a:r>
              <a:rPr lang="nl-NL" sz="2000" dirty="0">
                <a:solidFill>
                  <a:srgbClr val="FFFFFF"/>
                </a:solidFill>
                <a:latin typeface="Poppins light" panose="020B0604020202020204" charset="0"/>
                <a:cs typeface="Poppins light" panose="020B0604020202020204" charset="0"/>
              </a:rPr>
              <a:t>	De aankondiging wordt het leidende document</a:t>
            </a:r>
          </a:p>
          <a:p>
            <a:r>
              <a:rPr lang="nl-NL" sz="2000" dirty="0">
                <a:solidFill>
                  <a:srgbClr val="FFFFFF"/>
                </a:solidFill>
                <a:latin typeface="Poppins light" panose="020B0604020202020204" charset="0"/>
                <a:cs typeface="Poppins light" panose="020B0604020202020204" charset="0"/>
              </a:rPr>
              <a:t>	De wedstrijdbepalingen bevat geen herhalingen en gaan vooral over de lokale 	regels</a:t>
            </a:r>
          </a:p>
          <a:p>
            <a:endParaRPr lang="nl-NL" sz="2000" dirty="0">
              <a:solidFill>
                <a:srgbClr val="FFFFFF"/>
              </a:solidFill>
              <a:latin typeface="Poppins light" panose="020B0604020202020204" charset="0"/>
              <a:cs typeface="Poppins light" panose="020B0604020202020204" charset="0"/>
            </a:endParaRPr>
          </a:p>
          <a:p>
            <a:r>
              <a:rPr lang="nl-NL" sz="2000" dirty="0">
                <a:solidFill>
                  <a:srgbClr val="FFFFFF"/>
                </a:solidFill>
                <a:latin typeface="Poppins light" panose="020B0604020202020204" charset="0"/>
                <a:cs typeface="Poppins light" panose="020B0604020202020204" charset="0"/>
              </a:rPr>
              <a:t>Een paar aandachtspunten :</a:t>
            </a:r>
          </a:p>
          <a:p>
            <a:endParaRPr lang="en-GB" sz="2000" b="1" dirty="0">
              <a:solidFill>
                <a:srgbClr val="FFFFFF"/>
              </a:solidFill>
              <a:latin typeface="Poppins Black" panose="020B0604020202020204" charset="0"/>
              <a:cs typeface="Poppins Black" panose="020B0604020202020204" charset="0"/>
            </a:endParaRPr>
          </a:p>
          <a:p>
            <a:endParaRPr lang="en-GB" sz="2000" b="1" dirty="0">
              <a:solidFill>
                <a:srgbClr val="FFFFFF"/>
              </a:solidFill>
              <a:latin typeface="Poppins Black" panose="020B0604020202020204" charset="0"/>
              <a:cs typeface="Poppins Black" panose="020B0604020202020204" charset="0"/>
            </a:endParaRPr>
          </a:p>
          <a:p>
            <a:endParaRPr lang="en-GB" sz="2000" b="1" dirty="0">
              <a:solidFill>
                <a:srgbClr val="FFFFFF"/>
              </a:solidFill>
              <a:latin typeface="Poppins Black" panose="020B0604020202020204" charset="0"/>
              <a:cs typeface="Poppins Black" panose="020B0604020202020204" charset="0"/>
            </a:endParaRPr>
          </a:p>
          <a:p>
            <a:r>
              <a:rPr lang="en-GB" sz="2000" b="1" dirty="0">
                <a:solidFill>
                  <a:srgbClr val="FFFFFF"/>
                </a:solidFill>
                <a:latin typeface="Poppins Black" panose="020B0604020202020204" charset="0"/>
                <a:cs typeface="Poppins Black" panose="020B0604020202020204" charset="0"/>
              </a:rPr>
              <a:t> </a:t>
            </a:r>
            <a:endParaRPr lang="en-GB" sz="2000" dirty="0">
              <a:latin typeface="Poppins light" panose="020B0604020202020204" charset="0"/>
              <a:cs typeface="Poppins light" panose="020B0604020202020204" charset="0"/>
            </a:endParaRPr>
          </a:p>
          <a:p>
            <a:br>
              <a:rPr lang="en-GB" dirty="0"/>
            </a:br>
            <a:endParaRPr lang="nl-NL" dirty="0"/>
          </a:p>
        </p:txBody>
      </p:sp>
      <p:pic>
        <p:nvPicPr>
          <p:cNvPr id="6" name="Google Shape;126;p6">
            <a:extLst>
              <a:ext uri="{FF2B5EF4-FFF2-40B4-BE49-F238E27FC236}">
                <a16:creationId xmlns:a16="http://schemas.microsoft.com/office/drawing/2014/main" id="{DB4CDD4D-98CC-4F67-80CC-DDD5E4D40409}"/>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31130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4893647"/>
          </a:xfrm>
          <a:prstGeom prst="rect">
            <a:avLst/>
          </a:prstGeom>
        </p:spPr>
        <p:txBody>
          <a:bodyPr wrap="square">
            <a:spAutoFit/>
          </a:bodyPr>
          <a:lstStyle/>
          <a:p>
            <a:r>
              <a:rPr lang="nl-NL" sz="2000" b="1" dirty="0">
                <a:solidFill>
                  <a:srgbClr val="FFFFFF"/>
                </a:solidFill>
                <a:latin typeface="Poppins Black" panose="020B0604020202020204" charset="0"/>
                <a:cs typeface="Poppins Black" panose="020B0604020202020204" charset="0"/>
              </a:rPr>
              <a:t>Regel 25		</a:t>
            </a:r>
            <a:r>
              <a:rPr lang="nl-NL" sz="2000" dirty="0">
                <a:solidFill>
                  <a:srgbClr val="FFFFFF"/>
                </a:solidFill>
                <a:latin typeface="Poppins light" panose="020B0604020202020204" charset="0"/>
                <a:cs typeface="Poppins light" panose="020B0604020202020204" charset="0"/>
              </a:rPr>
              <a:t>Aankondiging beschikbaar bij inschrijvingen</a:t>
            </a:r>
          </a:p>
          <a:p>
            <a:r>
              <a:rPr lang="nl-NL" sz="2000" dirty="0">
                <a:solidFill>
                  <a:srgbClr val="FFFFFF"/>
                </a:solidFill>
                <a:latin typeface="Poppins light" panose="020B0604020202020204" charset="0"/>
                <a:cs typeface="Poppins light" panose="020B0604020202020204" charset="0"/>
              </a:rPr>
              <a:t>			wedstrijdbepalingen voor de eerste wedstrijd</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87		</a:t>
            </a:r>
            <a:r>
              <a:rPr lang="nl-NL" sz="2000" dirty="0">
                <a:solidFill>
                  <a:srgbClr val="FFFFFF"/>
                </a:solidFill>
                <a:latin typeface="Poppins light" panose="020B0604020202020204" charset="0"/>
                <a:cs typeface="Poppins light" panose="020B0604020202020204" charset="0"/>
              </a:rPr>
              <a:t>Wijzigen Klassenvoorschriften alleen via de 							aankondiging wijzigen</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90.3(e)		</a:t>
            </a:r>
            <a:r>
              <a:rPr lang="nl-NL" sz="2000" dirty="0">
                <a:solidFill>
                  <a:srgbClr val="FFFFFF"/>
                </a:solidFill>
                <a:latin typeface="Poppins light" panose="020B0604020202020204" charset="0"/>
                <a:cs typeface="Poppins light" panose="020B0604020202020204" charset="0"/>
              </a:rPr>
              <a:t>Mits vermeldt in de aankondiging kan de einduitslag na 24 uur 				niet meer gewijzigd worden behoudens een paar uitzonderingen</a:t>
            </a:r>
          </a:p>
          <a:p>
            <a:r>
              <a:rPr lang="nl-NL" sz="2000" b="1" dirty="0">
                <a:solidFill>
                  <a:srgbClr val="FFFFFF"/>
                </a:solidFill>
                <a:latin typeface="Poppins Black" panose="020B0604020202020204" charset="0"/>
                <a:cs typeface="Poppins Black" panose="020B0604020202020204" charset="0"/>
              </a:rPr>
              <a:t> </a:t>
            </a:r>
          </a:p>
          <a:p>
            <a:r>
              <a:rPr lang="nl-NL" sz="2000" b="1" dirty="0">
                <a:solidFill>
                  <a:srgbClr val="FFFFFF"/>
                </a:solidFill>
                <a:latin typeface="Poppins Black" panose="020B0604020202020204" charset="0"/>
                <a:cs typeface="Poppins Black" panose="020B0604020202020204" charset="0"/>
              </a:rPr>
              <a:t>App A 5.2 , 5.3		</a:t>
            </a:r>
            <a:r>
              <a:rPr lang="nl-NL" sz="2000" dirty="0">
                <a:solidFill>
                  <a:srgbClr val="FFFFFF"/>
                </a:solidFill>
                <a:latin typeface="Poppins light" panose="020B0604020202020204" charset="0"/>
                <a:cs typeface="Poppins light" panose="020B0604020202020204" charset="0"/>
              </a:rPr>
              <a:t>Mits vermeldt in de aankondiging is er een score verschil tussen 				boten die in het startgebied komen en degene die dat niet doen.</a:t>
            </a:r>
          </a:p>
          <a:p>
            <a:endParaRPr lang="nl-NL" sz="4400" dirty="0">
              <a:latin typeface="Poppins light" panose="020B0604020202020204" charset="0"/>
              <a:cs typeface="Poppins light" panose="020B0604020202020204" charset="0"/>
            </a:endParaRPr>
          </a:p>
          <a:p>
            <a:pPr algn="ctr"/>
            <a:br>
              <a:rPr lang="en-GB" sz="2000" dirty="0">
                <a:latin typeface="Poppins light" panose="020B0604020202020204" charset="0"/>
                <a:cs typeface="Poppins light" panose="020B0604020202020204" charset="0"/>
              </a:rPr>
            </a:br>
            <a:br>
              <a:rPr lang="en-GB" dirty="0"/>
            </a:br>
            <a:endParaRPr lang="nl-NL" dirty="0"/>
          </a:p>
        </p:txBody>
      </p:sp>
      <p:pic>
        <p:nvPicPr>
          <p:cNvPr id="6" name="Google Shape;126;p6">
            <a:extLst>
              <a:ext uri="{FF2B5EF4-FFF2-40B4-BE49-F238E27FC236}">
                <a16:creationId xmlns:a16="http://schemas.microsoft.com/office/drawing/2014/main" id="{CB7CDD76-34B9-4209-AA2C-5B86AA45FB57}"/>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165050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178129"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830997"/>
          </a:xfrm>
          <a:prstGeom prst="rect">
            <a:avLst/>
          </a:prstGeom>
        </p:spPr>
        <p:txBody>
          <a:bodyPr wrap="square">
            <a:spAutoFit/>
          </a:bodyPr>
          <a:lstStyle/>
          <a:p>
            <a:pPr algn="ctr"/>
            <a:br>
              <a:rPr lang="en-GB" sz="2000" dirty="0">
                <a:latin typeface="Poppins light" panose="020B0604020202020204" charset="0"/>
                <a:cs typeface="Poppins light" panose="020B0604020202020204" charset="0"/>
              </a:rPr>
            </a:br>
            <a:br>
              <a:rPr lang="en-GB" dirty="0"/>
            </a:br>
            <a:endParaRPr lang="nl-NL" dirty="0"/>
          </a:p>
        </p:txBody>
      </p:sp>
      <p:pic>
        <p:nvPicPr>
          <p:cNvPr id="4" name="Afbeelding 3">
            <a:extLst>
              <a:ext uri="{FF2B5EF4-FFF2-40B4-BE49-F238E27FC236}">
                <a16:creationId xmlns:a16="http://schemas.microsoft.com/office/drawing/2014/main" id="{FE5788DC-8F13-4F7D-8687-E0CDEFE7324A}"/>
              </a:ext>
            </a:extLst>
          </p:cNvPr>
          <p:cNvPicPr>
            <a:picLocks noChangeAspect="1"/>
          </p:cNvPicPr>
          <p:nvPr/>
        </p:nvPicPr>
        <p:blipFill>
          <a:blip r:embed="rId4"/>
          <a:stretch>
            <a:fillRect/>
          </a:stretch>
        </p:blipFill>
        <p:spPr>
          <a:xfrm>
            <a:off x="1690800" y="875186"/>
            <a:ext cx="3371850" cy="4743450"/>
          </a:xfrm>
          <a:prstGeom prst="rect">
            <a:avLst/>
          </a:prstGeom>
        </p:spPr>
      </p:pic>
      <p:pic>
        <p:nvPicPr>
          <p:cNvPr id="9" name="Google Shape;126;p6">
            <a:extLst>
              <a:ext uri="{FF2B5EF4-FFF2-40B4-BE49-F238E27FC236}">
                <a16:creationId xmlns:a16="http://schemas.microsoft.com/office/drawing/2014/main" id="{A1A42C7A-7AE1-421A-A3D0-555E1286615C}"/>
              </a:ext>
            </a:extLst>
          </p:cNvPr>
          <p:cNvPicPr preferRelativeResize="0"/>
          <p:nvPr/>
        </p:nvPicPr>
        <p:blipFill>
          <a:blip r:embed="rId5">
            <a:alphaModFix/>
          </a:blip>
          <a:stretch>
            <a:fillRect/>
          </a:stretch>
        </p:blipFill>
        <p:spPr>
          <a:xfrm>
            <a:off x="9988828" y="5900812"/>
            <a:ext cx="1928374" cy="752550"/>
          </a:xfrm>
          <a:prstGeom prst="rect">
            <a:avLst/>
          </a:prstGeom>
          <a:noFill/>
          <a:ln>
            <a:noFill/>
          </a:ln>
        </p:spPr>
      </p:pic>
      <p:sp>
        <p:nvSpPr>
          <p:cNvPr id="3" name="Tekstvak 2"/>
          <p:cNvSpPr txBox="1"/>
          <p:nvPr/>
        </p:nvSpPr>
        <p:spPr>
          <a:xfrm>
            <a:off x="6405879" y="1793284"/>
            <a:ext cx="4234411" cy="4308872"/>
          </a:xfrm>
          <a:prstGeom prst="rect">
            <a:avLst/>
          </a:prstGeom>
          <a:noFill/>
        </p:spPr>
        <p:txBody>
          <a:bodyPr wrap="square" rtlCol="0">
            <a:spAutoFit/>
          </a:bodyPr>
          <a:lstStyle/>
          <a:p>
            <a:r>
              <a:rPr lang="nl-NL" sz="2000" b="1" dirty="0">
                <a:solidFill>
                  <a:srgbClr val="FFFFFF"/>
                </a:solidFill>
                <a:latin typeface="Poppins Black" panose="020B0604020202020204" charset="0"/>
                <a:cs typeface="Poppins Black" panose="020B0604020202020204" charset="0"/>
              </a:rPr>
              <a:t>Nieuwe boekje </a:t>
            </a:r>
          </a:p>
          <a:p>
            <a:pPr algn="ctr"/>
            <a:endParaRPr lang="nl-NL" sz="2000" b="1" dirty="0">
              <a:solidFill>
                <a:srgbClr val="FFFFFF"/>
              </a:solidFill>
              <a:latin typeface="Poppins Black" panose="020B0604020202020204" charset="0"/>
              <a:cs typeface="Poppins Black" panose="020B0604020202020204" charset="0"/>
            </a:endParaRPr>
          </a:p>
          <a:p>
            <a:r>
              <a:rPr lang="nl-NL" sz="2000" dirty="0">
                <a:solidFill>
                  <a:schemeClr val="bg1"/>
                </a:solidFill>
              </a:rPr>
              <a:t>Ringband</a:t>
            </a:r>
          </a:p>
          <a:p>
            <a:endParaRPr lang="nl-NL" sz="2000" dirty="0">
              <a:solidFill>
                <a:schemeClr val="bg1"/>
              </a:solidFill>
            </a:endParaRPr>
          </a:p>
          <a:p>
            <a:r>
              <a:rPr lang="nl-NL" sz="2000" dirty="0">
                <a:solidFill>
                  <a:schemeClr val="bg1"/>
                </a:solidFill>
              </a:rPr>
              <a:t>Nederlandse en Engelse tekst</a:t>
            </a:r>
          </a:p>
          <a:p>
            <a:endParaRPr lang="nl-NL" sz="2000" dirty="0">
              <a:solidFill>
                <a:schemeClr val="bg1"/>
              </a:solidFill>
            </a:endParaRPr>
          </a:p>
          <a:p>
            <a:r>
              <a:rPr lang="nl-NL" sz="2000" dirty="0">
                <a:solidFill>
                  <a:schemeClr val="bg1"/>
                </a:solidFill>
              </a:rPr>
              <a:t>Te bestellen via de website </a:t>
            </a:r>
            <a:r>
              <a:rPr lang="nl-NL" sz="2000" dirty="0" err="1">
                <a:solidFill>
                  <a:schemeClr val="bg1"/>
                </a:solidFill>
              </a:rPr>
              <a:t>www.watersportverbond.nl</a:t>
            </a:r>
            <a:r>
              <a:rPr lang="nl-NL" sz="2000" dirty="0">
                <a:solidFill>
                  <a:schemeClr val="bg1"/>
                </a:solidFill>
              </a:rPr>
              <a:t> </a:t>
            </a:r>
          </a:p>
          <a:p>
            <a:r>
              <a:rPr lang="nl-NL" sz="2000" dirty="0">
                <a:solidFill>
                  <a:schemeClr val="bg1"/>
                </a:solidFill>
              </a:rPr>
              <a:t>(wedstrijdsport</a:t>
            </a:r>
            <a:r>
              <a:rPr lang="nl-NL" sz="2000">
                <a:solidFill>
                  <a:schemeClr val="bg1"/>
                </a:solidFill>
              </a:rPr>
              <a:t>, zeilen, regels)</a:t>
            </a:r>
            <a:endParaRPr lang="nl-NL" sz="2000" dirty="0">
              <a:solidFill>
                <a:schemeClr val="bg1"/>
              </a:solidFill>
            </a:endParaRPr>
          </a:p>
          <a:p>
            <a:endParaRPr lang="nl-NL" sz="2000" dirty="0">
              <a:solidFill>
                <a:schemeClr val="bg1"/>
              </a:solidFill>
            </a:endParaRPr>
          </a:p>
          <a:p>
            <a:r>
              <a:rPr lang="nl-NL" sz="2000" dirty="0">
                <a:solidFill>
                  <a:schemeClr val="bg1"/>
                </a:solidFill>
              </a:rPr>
              <a:t>€ 18,95 (+ verzendkosten)</a:t>
            </a:r>
          </a:p>
          <a:p>
            <a:endParaRPr lang="nl-NL" sz="2000" dirty="0">
              <a:solidFill>
                <a:schemeClr val="bg1"/>
              </a:solidFill>
            </a:endParaRPr>
          </a:p>
          <a:p>
            <a:r>
              <a:rPr lang="nl-NL" sz="2000" b="1" dirty="0">
                <a:solidFill>
                  <a:schemeClr val="bg1"/>
                </a:solidFill>
              </a:rPr>
              <a:t>Actieprijs tot 1 april 2021 € 14,95</a:t>
            </a:r>
          </a:p>
          <a:p>
            <a:endParaRPr lang="nl-NL" dirty="0"/>
          </a:p>
        </p:txBody>
      </p:sp>
    </p:spTree>
    <p:extLst>
      <p:ext uri="{BB962C8B-B14F-4D97-AF65-F5344CB8AC3E}">
        <p14:creationId xmlns:p14="http://schemas.microsoft.com/office/powerpoint/2010/main" val="2557846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4832092"/>
          </a:xfrm>
          <a:prstGeom prst="rect">
            <a:avLst/>
          </a:prstGeom>
        </p:spPr>
        <p:txBody>
          <a:bodyPr wrap="square">
            <a:spAutoFit/>
          </a:bodyPr>
          <a:lstStyle/>
          <a:p>
            <a:pPr>
              <a:buClr>
                <a:schemeClr val="bg1"/>
              </a:buClr>
            </a:pPr>
            <a:r>
              <a:rPr lang="nl-NL" sz="2000" b="1" dirty="0">
                <a:solidFill>
                  <a:schemeClr val="bg1"/>
                </a:solidFill>
                <a:latin typeface="Poppins light" panose="020B0604020202020204" charset="0"/>
                <a:cs typeface="Poppins light" panose="020B0604020202020204" charset="0"/>
              </a:rPr>
              <a:t>Als je official bent:  meld je dan aan:</a:t>
            </a:r>
            <a:endParaRPr lang="en-GB" sz="2000" dirty="0">
              <a:solidFill>
                <a:schemeClr val="bg1"/>
              </a:solidFill>
              <a:latin typeface="Poppins light" panose="020B0604020202020204" charset="0"/>
              <a:cs typeface="Poppins light" panose="020B0604020202020204" charset="0"/>
            </a:endParaRPr>
          </a:p>
          <a:p>
            <a:pPr fontAlgn="base"/>
            <a:endParaRPr lang="nl-NL" dirty="0">
              <a:solidFill>
                <a:schemeClr val="bg1"/>
              </a:solidFill>
              <a:latin typeface="Poppins light" panose="020B0604020202020204" charset="0"/>
              <a:cs typeface="Poppins light" panose="020B0604020202020204" charset="0"/>
            </a:endParaRPr>
          </a:p>
          <a:p>
            <a:pPr fontAlgn="base"/>
            <a:r>
              <a:rPr lang="nl-NL" dirty="0">
                <a:solidFill>
                  <a:schemeClr val="bg1"/>
                </a:solidFill>
                <a:latin typeface="Poppins light" panose="020B0604020202020204" charset="0"/>
                <a:cs typeface="Poppins light" panose="020B0604020202020204" charset="0"/>
              </a:rPr>
              <a:t>Wil jij je als (gekwalificeerde) vrijwilliger beschikbaar stellen voor een (</a:t>
            </a:r>
            <a:r>
              <a:rPr lang="nl-NL" dirty="0" err="1">
                <a:solidFill>
                  <a:schemeClr val="bg1"/>
                </a:solidFill>
                <a:latin typeface="Poppins light" panose="020B0604020202020204" charset="0"/>
                <a:cs typeface="Poppins light" panose="020B0604020202020204" charset="0"/>
              </a:rPr>
              <a:t>inter</a:t>
            </a:r>
            <a:r>
              <a:rPr lang="nl-NL" dirty="0">
                <a:solidFill>
                  <a:schemeClr val="bg1"/>
                </a:solidFill>
                <a:latin typeface="Poppins light" panose="020B0604020202020204" charset="0"/>
                <a:cs typeface="Poppins light" panose="020B0604020202020204" charset="0"/>
              </a:rPr>
              <a:t>)nationaal</a:t>
            </a:r>
          </a:p>
          <a:p>
            <a:pPr fontAlgn="base"/>
            <a:r>
              <a:rPr lang="nl-NL" dirty="0">
                <a:solidFill>
                  <a:schemeClr val="bg1"/>
                </a:solidFill>
                <a:latin typeface="Poppins light" panose="020B0604020202020204" charset="0"/>
                <a:cs typeface="Poppins light" panose="020B0604020202020204" charset="0"/>
              </a:rPr>
              <a:t>evenement of ben je als vertegenwoordiger van een evenement op zoek naar officials /</a:t>
            </a:r>
          </a:p>
          <a:p>
            <a:pPr fontAlgn="base"/>
            <a:r>
              <a:rPr lang="nl-NL" dirty="0">
                <a:solidFill>
                  <a:schemeClr val="bg1"/>
                </a:solidFill>
                <a:latin typeface="Poppins light" panose="020B0604020202020204" charset="0"/>
                <a:cs typeface="Poppins light" panose="020B0604020202020204" charset="0"/>
              </a:rPr>
              <a:t>vrijwilligers? Meld jezelf of je evenement dan aan via de website van het Watersportverbond.</a:t>
            </a:r>
          </a:p>
          <a:p>
            <a:pPr fontAlgn="base"/>
            <a:endParaRPr lang="nl-NL" sz="2000" b="1" dirty="0">
              <a:solidFill>
                <a:schemeClr val="bg1"/>
              </a:solidFill>
              <a:latin typeface="Poppins light" panose="020B0604020202020204" charset="0"/>
              <a:cs typeface="Poppins light" panose="020B0604020202020204" charset="0"/>
            </a:endParaRPr>
          </a:p>
          <a:p>
            <a:pPr fontAlgn="base"/>
            <a:r>
              <a:rPr lang="nl-NL" sz="2000" b="1" dirty="0">
                <a:solidFill>
                  <a:schemeClr val="bg1"/>
                </a:solidFill>
                <a:latin typeface="Poppins light" panose="020B0604020202020204" charset="0"/>
                <a:cs typeface="Poppins light" panose="020B0604020202020204" charset="0"/>
              </a:rPr>
              <a:t>Nog geen official? </a:t>
            </a:r>
          </a:p>
          <a:p>
            <a:pPr fontAlgn="base"/>
            <a:r>
              <a:rPr lang="nl-NL" sz="2000" b="1" dirty="0">
                <a:solidFill>
                  <a:schemeClr val="bg1"/>
                </a:solidFill>
                <a:latin typeface="Poppins light" panose="020B0604020202020204" charset="0"/>
                <a:cs typeface="Poppins light" panose="020B0604020202020204" charset="0"/>
              </a:rPr>
              <a:t>- Volg de online opleiding via </a:t>
            </a:r>
            <a:r>
              <a:rPr lang="nl-NL" sz="2000" b="1" dirty="0" err="1">
                <a:solidFill>
                  <a:schemeClr val="bg1"/>
                </a:solidFill>
                <a:latin typeface="Poppins light" panose="020B0604020202020204" charset="0"/>
                <a:cs typeface="Poppins light" panose="020B0604020202020204" charset="0"/>
              </a:rPr>
              <a:t>Watersportacademy</a:t>
            </a:r>
            <a:r>
              <a:rPr lang="nl-NL" sz="2000" b="1" dirty="0">
                <a:solidFill>
                  <a:schemeClr val="bg1"/>
                </a:solidFill>
                <a:latin typeface="Poppins light" panose="020B0604020202020204" charset="0"/>
                <a:cs typeface="Poppins light" panose="020B0604020202020204" charset="0"/>
              </a:rPr>
              <a:t> </a:t>
            </a:r>
          </a:p>
          <a:p>
            <a:pPr fontAlgn="base"/>
            <a:endParaRPr lang="nl-NL" sz="2000" dirty="0">
              <a:solidFill>
                <a:schemeClr val="bg1"/>
              </a:solidFill>
              <a:latin typeface="Poppins light" panose="020B0604020202020204" charset="0"/>
              <a:cs typeface="Poppins light" panose="020B0604020202020204" charset="0"/>
            </a:endParaRPr>
          </a:p>
          <a:p>
            <a:pPr fontAlgn="base"/>
            <a:r>
              <a:rPr lang="nl-NL" sz="2000" b="1" dirty="0">
                <a:solidFill>
                  <a:schemeClr val="bg1"/>
                </a:solidFill>
                <a:latin typeface="Poppins light" panose="020B0604020202020204" charset="0"/>
                <a:cs typeface="Poppins light" panose="020B0604020202020204" charset="0"/>
              </a:rPr>
              <a:t>Als je zeiler bent: </a:t>
            </a:r>
          </a:p>
          <a:p>
            <a:pPr marL="342900" indent="-342900" fontAlgn="base">
              <a:buFontTx/>
              <a:buChar char="-"/>
            </a:pPr>
            <a:r>
              <a:rPr lang="nl-NL" sz="2000" b="1" dirty="0">
                <a:solidFill>
                  <a:schemeClr val="bg1"/>
                </a:solidFill>
                <a:latin typeface="Poppins light" panose="020B0604020202020204" charset="0"/>
                <a:cs typeface="Poppins light" panose="020B0604020202020204" charset="0"/>
              </a:rPr>
              <a:t>Schaf alvast je nieuwe licentie aan</a:t>
            </a:r>
          </a:p>
          <a:p>
            <a:pPr marL="342900" indent="-342900" fontAlgn="base">
              <a:buFontTx/>
              <a:buChar char="-"/>
            </a:pPr>
            <a:endParaRPr lang="nl-NL" sz="2000" dirty="0">
              <a:solidFill>
                <a:schemeClr val="bg1"/>
              </a:solidFill>
              <a:latin typeface="Poppins light" panose="020B0604020202020204" charset="0"/>
              <a:cs typeface="Poppins light" panose="020B0604020202020204" charset="0"/>
            </a:endParaRPr>
          </a:p>
          <a:p>
            <a:pPr fontAlgn="base"/>
            <a:endParaRPr lang="en-GB" sz="4400" dirty="0">
              <a:latin typeface="Poppins light" panose="020B0604020202020204" charset="0"/>
              <a:cs typeface="Poppins light" panose="020B0604020202020204" charset="0"/>
            </a:endParaRPr>
          </a:p>
          <a:p>
            <a:pPr algn="ctr"/>
            <a:br>
              <a:rPr lang="en-GB" sz="2000" dirty="0">
                <a:latin typeface="Poppins light" panose="020B0604020202020204" charset="0"/>
                <a:cs typeface="Poppins light" panose="020B0604020202020204" charset="0"/>
              </a:rPr>
            </a:br>
            <a:br>
              <a:rPr lang="en-GB" dirty="0"/>
            </a:br>
            <a:endParaRPr lang="nl-NL" dirty="0"/>
          </a:p>
        </p:txBody>
      </p:sp>
      <p:pic>
        <p:nvPicPr>
          <p:cNvPr id="6" name="Google Shape;126;p6">
            <a:extLst>
              <a:ext uri="{FF2B5EF4-FFF2-40B4-BE49-F238E27FC236}">
                <a16:creationId xmlns:a16="http://schemas.microsoft.com/office/drawing/2014/main" id="{089A4E4C-C1D9-49DA-A0DA-E5F3DF29E111}"/>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357990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5" descr="Afbeelding met foto, computer, water, man&#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9" name="Google Shape;119;p5"/>
          <p:cNvPicPr preferRelativeResize="0"/>
          <p:nvPr/>
        </p:nvPicPr>
        <p:blipFill>
          <a:blip r:embed="rId4">
            <a:alphaModFix/>
          </a:blip>
          <a:stretch>
            <a:fillRect/>
          </a:stretch>
        </p:blipFill>
        <p:spPr>
          <a:xfrm>
            <a:off x="8383425" y="5897150"/>
            <a:ext cx="1912999" cy="746550"/>
          </a:xfrm>
          <a:prstGeom prst="rect">
            <a:avLst/>
          </a:prstGeom>
          <a:noFill/>
          <a:ln>
            <a:noFill/>
          </a:ln>
        </p:spPr>
      </p:pic>
      <p:sp>
        <p:nvSpPr>
          <p:cNvPr id="5" name="Rechthoek 4">
            <a:extLst>
              <a:ext uri="{FF2B5EF4-FFF2-40B4-BE49-F238E27FC236}">
                <a16:creationId xmlns:a16="http://schemas.microsoft.com/office/drawing/2014/main" id="{57179946-762D-43E8-8E58-2F2064032591}"/>
              </a:ext>
            </a:extLst>
          </p:cNvPr>
          <p:cNvSpPr/>
          <p:nvPr/>
        </p:nvSpPr>
        <p:spPr>
          <a:xfrm>
            <a:off x="7040069" y="2163745"/>
            <a:ext cx="4599709" cy="1569660"/>
          </a:xfrm>
          <a:prstGeom prst="rect">
            <a:avLst/>
          </a:prstGeom>
        </p:spPr>
        <p:txBody>
          <a:bodyPr wrap="square">
            <a:spAutoFit/>
          </a:bodyPr>
          <a:lstStyle/>
          <a:p>
            <a:pPr algn="ctr"/>
            <a:r>
              <a:rPr lang="nl-NL" sz="3200" b="1" dirty="0">
                <a:solidFill>
                  <a:srgbClr val="FFFFFF"/>
                </a:solidFill>
                <a:latin typeface="Poppins Black" panose="020B0604020202020204" charset="0"/>
                <a:cs typeface="Poppins Black" panose="020B0604020202020204" charset="0"/>
              </a:rPr>
              <a:t>Bedankt voor jullie aandacht en belangstelling</a:t>
            </a:r>
            <a:endParaRPr lang="nl-NL" dirty="0">
              <a:latin typeface="Poppins light" panose="020B0604020202020204" charset="0"/>
              <a:cs typeface="Poppins light"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95003"/>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4401205"/>
          </a:xfrm>
          <a:prstGeom prst="rect">
            <a:avLst/>
          </a:prstGeom>
        </p:spPr>
        <p:txBody>
          <a:bodyPr wrap="square">
            <a:spAutoFit/>
          </a:bodyPr>
          <a:lstStyle/>
          <a:p>
            <a:r>
              <a:rPr lang="nl-NL" sz="4400" b="1" dirty="0">
                <a:solidFill>
                  <a:srgbClr val="FFFFFF"/>
                </a:solidFill>
                <a:latin typeface="Poppins Black" panose="020B0604020202020204" charset="0"/>
                <a:cs typeface="Poppins Black" panose="020B0604020202020204" charset="0"/>
              </a:rPr>
              <a:t>Vlaggen</a:t>
            </a:r>
          </a:p>
          <a:p>
            <a:endParaRPr lang="nl-NL" sz="4400" dirty="0">
              <a:solidFill>
                <a:srgbClr val="FFFFFF"/>
              </a:solidFill>
              <a:latin typeface="Poppins Black" panose="020B0604020202020204" charset="0"/>
              <a:cs typeface="Poppins Black" panose="020B0604020202020204" charset="0"/>
            </a:endParaRPr>
          </a:p>
          <a:p>
            <a:pPr marL="342900" lvl="3" indent="-342900">
              <a:buClr>
                <a:schemeClr val="bg1"/>
              </a:buClr>
              <a:buFont typeface="Arial" panose="020B0604020202020204" pitchFamily="34" charset="0"/>
              <a:buChar char="•"/>
            </a:pPr>
            <a:r>
              <a:rPr lang="nl-NL" sz="2400" dirty="0">
                <a:solidFill>
                  <a:srgbClr val="FFFFFF"/>
                </a:solidFill>
                <a:latin typeface="Poppins light" panose="020B0604020202020204" charset="0"/>
                <a:cs typeface="Poppins light" panose="020B0604020202020204" charset="0"/>
              </a:rPr>
              <a:t>      		V vlag		Zoek en redding instructie (</a:t>
            </a:r>
            <a:r>
              <a:rPr lang="nl-NL" sz="2400" dirty="0" err="1">
                <a:solidFill>
                  <a:srgbClr val="FFFFFF"/>
                </a:solidFill>
                <a:latin typeface="Poppins light" panose="020B0604020202020204" charset="0"/>
                <a:cs typeface="Poppins light" panose="020B0604020202020204" charset="0"/>
              </a:rPr>
              <a:t>RvW</a:t>
            </a:r>
            <a:r>
              <a:rPr lang="nl-NL" sz="2400" dirty="0">
                <a:solidFill>
                  <a:srgbClr val="FFFFFF"/>
                </a:solidFill>
                <a:latin typeface="Poppins light" panose="020B0604020202020204" charset="0"/>
                <a:cs typeface="Poppins light" panose="020B0604020202020204" charset="0"/>
              </a:rPr>
              <a:t> 37 )</a:t>
            </a:r>
          </a:p>
          <a:p>
            <a:pPr marL="342900" lvl="6" indent="-342900">
              <a:buClr>
                <a:schemeClr val="bg1"/>
              </a:buClr>
              <a:buFont typeface="Arial" panose="020B0604020202020204" pitchFamily="34" charset="0"/>
              <a:buChar char="•"/>
            </a:pPr>
            <a:r>
              <a:rPr lang="nl-NL" sz="2400" dirty="0">
                <a:solidFill>
                  <a:srgbClr val="FFFFFF"/>
                </a:solidFill>
                <a:latin typeface="Poppins light" panose="020B0604020202020204" charset="0"/>
                <a:cs typeface="Poppins light" panose="020B0604020202020204" charset="0"/>
              </a:rPr>
              <a:t>	</a:t>
            </a:r>
          </a:p>
          <a:p>
            <a:pPr marL="342900" lvl="6" indent="-342900">
              <a:buClr>
                <a:schemeClr val="bg1"/>
              </a:buClr>
              <a:buFont typeface="Arial" panose="020B0604020202020204" pitchFamily="34" charset="0"/>
              <a:buChar char="•"/>
            </a:pPr>
            <a:endParaRPr lang="nl-NL" sz="2400" dirty="0">
              <a:solidFill>
                <a:srgbClr val="FFFFFF"/>
              </a:solidFill>
              <a:latin typeface="Poppins light" panose="020B0604020202020204" charset="0"/>
              <a:cs typeface="Poppins light" panose="020B0604020202020204" charset="0"/>
            </a:endParaRPr>
          </a:p>
          <a:p>
            <a:pPr marL="342900" lvl="8" indent="-342900">
              <a:buClr>
                <a:schemeClr val="bg1"/>
              </a:buClr>
              <a:buFont typeface="Arial" panose="020B0604020202020204" pitchFamily="34" charset="0"/>
              <a:buChar char="•"/>
            </a:pPr>
            <a:r>
              <a:rPr lang="nl-NL" sz="2400" dirty="0">
                <a:solidFill>
                  <a:srgbClr val="FFFFFF"/>
                </a:solidFill>
                <a:latin typeface="Poppins light" panose="020B0604020202020204" charset="0"/>
                <a:cs typeface="Poppins light" panose="020B0604020202020204" charset="0"/>
              </a:rPr>
              <a:t>		Oranje vlag		Een einde van de startlijn</a:t>
            </a:r>
          </a:p>
          <a:p>
            <a:pPr marL="342900" lvl="4" indent="-342900">
              <a:buClr>
                <a:schemeClr val="bg1"/>
              </a:buClr>
              <a:buFont typeface="Arial" panose="020B0604020202020204" pitchFamily="34" charset="0"/>
              <a:buChar char="•"/>
            </a:pPr>
            <a:r>
              <a:rPr lang="nl-NL" sz="2400" dirty="0">
                <a:solidFill>
                  <a:srgbClr val="FFFFFF"/>
                </a:solidFill>
                <a:latin typeface="Poppins light" panose="020B0604020202020204" charset="0"/>
                <a:cs typeface="Poppins light" panose="020B0604020202020204" charset="0"/>
              </a:rPr>
              <a:t>	</a:t>
            </a:r>
          </a:p>
          <a:p>
            <a:pPr lvl="4">
              <a:buClr>
                <a:schemeClr val="bg1"/>
              </a:buClr>
            </a:pPr>
            <a:r>
              <a:rPr lang="nl-NL" sz="2400" dirty="0">
                <a:solidFill>
                  <a:srgbClr val="FFFFFF"/>
                </a:solidFill>
                <a:latin typeface="Poppins light" panose="020B0604020202020204" charset="0"/>
                <a:cs typeface="Poppins light" panose="020B0604020202020204" charset="0"/>
              </a:rPr>
              <a:t>		</a:t>
            </a:r>
          </a:p>
          <a:p>
            <a:pPr marL="342900" lvl="7" indent="-342900">
              <a:buClr>
                <a:schemeClr val="bg1"/>
              </a:buClr>
              <a:buFont typeface="Arial" panose="020B0604020202020204" pitchFamily="34" charset="0"/>
              <a:buChar char="•"/>
            </a:pPr>
            <a:r>
              <a:rPr lang="nl-NL" sz="2400" dirty="0">
                <a:solidFill>
                  <a:srgbClr val="FFFFFF"/>
                </a:solidFill>
                <a:latin typeface="Poppins light" panose="020B0604020202020204" charset="0"/>
                <a:cs typeface="Poppins light" panose="020B0604020202020204" charset="0"/>
              </a:rPr>
              <a:t>		Blauwe vlag		Einde van de finish lijn</a:t>
            </a:r>
            <a:br>
              <a:rPr lang="en-GB" sz="2400" dirty="0"/>
            </a:br>
            <a:endParaRPr lang="nl-NL" sz="2400" dirty="0"/>
          </a:p>
        </p:txBody>
      </p:sp>
      <p:pic>
        <p:nvPicPr>
          <p:cNvPr id="6" name="Google Shape;126;p6">
            <a:extLst>
              <a:ext uri="{FF2B5EF4-FFF2-40B4-BE49-F238E27FC236}">
                <a16:creationId xmlns:a16="http://schemas.microsoft.com/office/drawing/2014/main" id="{E60A5A8C-A956-4757-A705-E5BEBE45C4A7}"/>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pic>
        <p:nvPicPr>
          <p:cNvPr id="8" name="Picture 194" descr="V flag_WS_cmyk"/>
          <p:cNvPicPr/>
          <p:nvPr/>
        </p:nvPicPr>
        <p:blipFill>
          <a:blip r:embed="rId5">
            <a:extLst>
              <a:ext uri="{28A0092B-C50C-407E-A947-70E740481C1C}">
                <a14:useLocalDpi xmlns:a14="http://schemas.microsoft.com/office/drawing/2010/main" val="0"/>
              </a:ext>
            </a:extLst>
          </a:blip>
          <a:srcRect/>
          <a:stretch>
            <a:fillRect/>
          </a:stretch>
        </p:blipFill>
        <p:spPr bwMode="auto">
          <a:xfrm>
            <a:off x="619760" y="2351474"/>
            <a:ext cx="914400" cy="863600"/>
          </a:xfrm>
          <a:prstGeom prst="rect">
            <a:avLst/>
          </a:prstGeom>
          <a:solidFill>
            <a:schemeClr val="bg1"/>
          </a:solidFill>
          <a:ln>
            <a:noFill/>
          </a:ln>
        </p:spPr>
      </p:pic>
      <p:pic>
        <p:nvPicPr>
          <p:cNvPr id="9" name="Picture 356" descr="int-safety-orange ws_rgb"/>
          <p:cNvPicPr/>
          <p:nvPr/>
        </p:nvPicPr>
        <p:blipFill>
          <a:blip r:embed="rId6">
            <a:extLst>
              <a:ext uri="{28A0092B-C50C-407E-A947-70E740481C1C}">
                <a14:useLocalDpi xmlns:a14="http://schemas.microsoft.com/office/drawing/2010/main" val="0"/>
              </a:ext>
            </a:extLst>
          </a:blip>
          <a:srcRect/>
          <a:stretch>
            <a:fillRect/>
          </a:stretch>
        </p:blipFill>
        <p:spPr bwMode="auto">
          <a:xfrm>
            <a:off x="619760" y="3379703"/>
            <a:ext cx="905510" cy="889576"/>
          </a:xfrm>
          <a:prstGeom prst="rect">
            <a:avLst/>
          </a:prstGeom>
          <a:noFill/>
          <a:ln>
            <a:noFill/>
          </a:ln>
        </p:spPr>
      </p:pic>
      <p:pic>
        <p:nvPicPr>
          <p:cNvPr id="10" name="Picture 358"/>
          <p:cNvPicPr/>
          <p:nvPr/>
        </p:nvPicPr>
        <p:blipFill>
          <a:blip r:embed="rId7">
            <a:extLst>
              <a:ext uri="{28A0092B-C50C-407E-A947-70E740481C1C}">
                <a14:useLocalDpi xmlns:a14="http://schemas.microsoft.com/office/drawing/2010/main" val="0"/>
              </a:ext>
            </a:extLst>
          </a:blip>
          <a:srcRect/>
          <a:stretch>
            <a:fillRect/>
          </a:stretch>
        </p:blipFill>
        <p:spPr bwMode="auto">
          <a:xfrm>
            <a:off x="619760" y="4479228"/>
            <a:ext cx="899160" cy="847090"/>
          </a:xfrm>
          <a:prstGeom prst="rect">
            <a:avLst/>
          </a:prstGeom>
          <a:noFill/>
          <a:ln>
            <a:noFill/>
          </a:ln>
        </p:spPr>
      </p:pic>
    </p:spTree>
    <p:extLst>
      <p:ext uri="{BB962C8B-B14F-4D97-AF65-F5344CB8AC3E}">
        <p14:creationId xmlns:p14="http://schemas.microsoft.com/office/powerpoint/2010/main" val="267237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descr="Afbeelding met persoon, buiten, man, skiën&#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1" name="Google Shape;111;p4" descr="Afbeelding met vogel&#10;&#10;Automatisch gegenereerde beschrijving"/>
          <p:cNvPicPr preferRelativeResize="0"/>
          <p:nvPr/>
        </p:nvPicPr>
        <p:blipFill rotWithShape="1">
          <a:blip r:embed="rId4">
            <a:alphaModFix/>
          </a:blip>
          <a:srcRect/>
          <a:stretch/>
        </p:blipFill>
        <p:spPr>
          <a:xfrm>
            <a:off x="6956855" y="487072"/>
            <a:ext cx="4725039" cy="6370928"/>
          </a:xfrm>
          <a:prstGeom prst="rect">
            <a:avLst/>
          </a:prstGeom>
          <a:noFill/>
          <a:ln>
            <a:noFill/>
          </a:ln>
        </p:spPr>
      </p:pic>
      <p:sp>
        <p:nvSpPr>
          <p:cNvPr id="2" name="Rechthoek 1">
            <a:extLst>
              <a:ext uri="{FF2B5EF4-FFF2-40B4-BE49-F238E27FC236}">
                <a16:creationId xmlns:a16="http://schemas.microsoft.com/office/drawing/2014/main" id="{3F2DE98A-A35B-445C-8FE8-81269E06B068}"/>
              </a:ext>
            </a:extLst>
          </p:cNvPr>
          <p:cNvSpPr/>
          <p:nvPr/>
        </p:nvSpPr>
        <p:spPr>
          <a:xfrm>
            <a:off x="7668374" y="1363918"/>
            <a:ext cx="3302000" cy="584775"/>
          </a:xfrm>
          <a:prstGeom prst="rect">
            <a:avLst/>
          </a:prstGeom>
        </p:spPr>
        <p:txBody>
          <a:bodyPr wrap="square">
            <a:spAutoFit/>
          </a:bodyPr>
          <a:lstStyle/>
          <a:p>
            <a:pPr algn="ctr"/>
            <a:r>
              <a:rPr lang="nl-NL" sz="3200" b="1" dirty="0">
                <a:solidFill>
                  <a:srgbClr val="FFFFFF"/>
                </a:solidFill>
                <a:latin typeface="Poppins Black" panose="020B0604020202020204" charset="0"/>
                <a:cs typeface="Poppins Black" panose="020B0604020202020204" charset="0"/>
              </a:rPr>
              <a:t>Definities</a:t>
            </a:r>
            <a:endParaRPr lang="nl-NL" dirty="0">
              <a:latin typeface="Poppins light" panose="020B0604020202020204" charset="0"/>
              <a:cs typeface="Poppins light" panose="020B0604020202020204" charset="0"/>
            </a:endParaRPr>
          </a:p>
        </p:txBody>
      </p:sp>
      <p:pic>
        <p:nvPicPr>
          <p:cNvPr id="6" name="Google Shape;126;p6">
            <a:extLst>
              <a:ext uri="{FF2B5EF4-FFF2-40B4-BE49-F238E27FC236}">
                <a16:creationId xmlns:a16="http://schemas.microsoft.com/office/drawing/2014/main" id="{A38CBB31-0C8C-4878-95F0-29CB7A4CE75E}"/>
              </a:ext>
            </a:extLst>
          </p:cNvPr>
          <p:cNvPicPr preferRelativeResize="0"/>
          <p:nvPr/>
        </p:nvPicPr>
        <p:blipFill>
          <a:blip r:embed="rId5">
            <a:alphaModFix/>
          </a:blip>
          <a:stretch>
            <a:fillRect/>
          </a:stretch>
        </p:blipFill>
        <p:spPr>
          <a:xfrm>
            <a:off x="8355187" y="5789975"/>
            <a:ext cx="1928374" cy="75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6" descr="Afbeelding met buiten, water, racket, vissen&#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hthoek 3">
            <a:extLst>
              <a:ext uri="{FF2B5EF4-FFF2-40B4-BE49-F238E27FC236}">
                <a16:creationId xmlns:a16="http://schemas.microsoft.com/office/drawing/2014/main" id="{1EC85D3D-0F7C-47E2-9186-14F8B505F6C7}"/>
              </a:ext>
            </a:extLst>
          </p:cNvPr>
          <p:cNvSpPr/>
          <p:nvPr/>
        </p:nvSpPr>
        <p:spPr>
          <a:xfrm>
            <a:off x="5458848" y="1115394"/>
            <a:ext cx="5449585" cy="5447645"/>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Definities</a:t>
            </a:r>
          </a:p>
          <a:p>
            <a:endParaRPr lang="nl-NL" sz="3200" b="1" dirty="0">
              <a:solidFill>
                <a:srgbClr val="FFFFFF"/>
              </a:solidFill>
              <a:latin typeface="Poppins Black" panose="020B0604020202020204" charset="0"/>
              <a:cs typeface="Poppins Black" panose="020B0604020202020204" charset="0"/>
            </a:endParaRPr>
          </a:p>
          <a:p>
            <a:r>
              <a:rPr lang="nl-NL" sz="2400" b="1" dirty="0">
                <a:solidFill>
                  <a:srgbClr val="FFFFFF"/>
                </a:solidFill>
                <a:latin typeface="Poppins Black" panose="020B0604020202020204" charset="0"/>
                <a:cs typeface="Poppins Black" panose="020B0604020202020204" charset="0"/>
              </a:rPr>
              <a:t>Start/finish en RvW 21.1, 29.1, 30.1,30.2,30.3,30.4 en 44.2</a:t>
            </a:r>
          </a:p>
          <a:p>
            <a:endParaRPr lang="nl-NL" sz="3200" b="1" dirty="0">
              <a:solidFill>
                <a:srgbClr val="FFFFFF"/>
              </a:solidFill>
              <a:latin typeface="Poppins Black" panose="020B0604020202020204" charset="0"/>
              <a:cs typeface="Poppins Black" panose="020B0604020202020204" charset="0"/>
            </a:endParaRPr>
          </a:p>
          <a:p>
            <a:pPr algn="ctr"/>
            <a:r>
              <a:rPr lang="nl-NL" sz="2000" dirty="0">
                <a:solidFill>
                  <a:srgbClr val="FFFFFF"/>
                </a:solidFill>
                <a:latin typeface="Poppins light" panose="020B0604020202020204" charset="0"/>
                <a:cs typeface="Poppins light" panose="020B0604020202020204" charset="0"/>
              </a:rPr>
              <a:t>“romp, bemanning of uitrusting”</a:t>
            </a:r>
          </a:p>
          <a:p>
            <a:pPr algn="ctr"/>
            <a:r>
              <a:rPr lang="nl-NL" sz="2000" dirty="0">
                <a:solidFill>
                  <a:srgbClr val="FFFFFF"/>
                </a:solidFill>
                <a:latin typeface="Poppins light" panose="020B0604020202020204" charset="0"/>
                <a:cs typeface="Poppins light" panose="020B0604020202020204" charset="0"/>
              </a:rPr>
              <a:t> </a:t>
            </a:r>
          </a:p>
          <a:p>
            <a:pPr algn="ctr"/>
            <a:r>
              <a:rPr lang="nl-NL" sz="2000" dirty="0">
                <a:solidFill>
                  <a:srgbClr val="FFFFFF"/>
                </a:solidFill>
                <a:latin typeface="Poppins light" panose="020B0604020202020204" charset="0"/>
                <a:cs typeface="Poppins light" panose="020B0604020202020204" charset="0"/>
              </a:rPr>
              <a:t>is vervangen door </a:t>
            </a:r>
          </a:p>
          <a:p>
            <a:pPr algn="ctr"/>
            <a:endParaRPr lang="nl-NL" sz="2000" dirty="0">
              <a:solidFill>
                <a:srgbClr val="FFFFFF"/>
              </a:solidFill>
              <a:latin typeface="Poppins light" panose="020B0604020202020204" charset="0"/>
              <a:cs typeface="Poppins light" panose="020B0604020202020204" charset="0"/>
            </a:endParaRPr>
          </a:p>
          <a:p>
            <a:pPr algn="ctr"/>
            <a:r>
              <a:rPr lang="nl-NL" sz="2000" dirty="0">
                <a:solidFill>
                  <a:srgbClr val="FFFFFF"/>
                </a:solidFill>
                <a:latin typeface="Poppins light" panose="020B0604020202020204" charset="0"/>
                <a:cs typeface="Poppins light" panose="020B0604020202020204" charset="0"/>
              </a:rPr>
              <a:t>“romp”</a:t>
            </a:r>
          </a:p>
          <a:p>
            <a:endParaRPr lang="nl-NL" sz="2000" dirty="0">
              <a:solidFill>
                <a:srgbClr val="FFFFFF"/>
              </a:solidFill>
              <a:latin typeface="Poppins light" panose="020B0604020202020204" charset="0"/>
              <a:cs typeface="Poppins light" panose="020B0604020202020204" charset="0"/>
            </a:endParaRPr>
          </a:p>
          <a:p>
            <a:endParaRPr lang="nl-NL" dirty="0">
              <a:solidFill>
                <a:srgbClr val="FFFFFF"/>
              </a:solidFill>
              <a:latin typeface="Poppins light" panose="020B0604020202020204" charset="0"/>
              <a:cs typeface="Poppins light" panose="020B0604020202020204" charset="0"/>
            </a:endParaRPr>
          </a:p>
          <a:p>
            <a:pPr algn="ctr"/>
            <a:r>
              <a:rPr lang="nl-NL" dirty="0">
                <a:solidFill>
                  <a:srgbClr val="FFFFFF"/>
                </a:solidFill>
                <a:latin typeface="Poppins light" panose="020B0604020202020204" charset="0"/>
                <a:cs typeface="Poppins light" panose="020B0604020202020204" charset="0"/>
              </a:rPr>
              <a:t>Zie ook: Q&amp;A 2021.002</a:t>
            </a:r>
          </a:p>
          <a:p>
            <a:endParaRPr lang="en-GB" dirty="0">
              <a:solidFill>
                <a:srgbClr val="FFFFFF"/>
              </a:solidFill>
              <a:latin typeface="Poppins light" panose="020B0604020202020204" charset="0"/>
              <a:cs typeface="Poppins light" panose="020B0604020202020204" charset="0"/>
            </a:endParaRPr>
          </a:p>
          <a:p>
            <a:endParaRPr lang="en-GB" dirty="0">
              <a:solidFill>
                <a:srgbClr val="FFFFFF"/>
              </a:solidFill>
              <a:latin typeface="Poppins light" panose="020B0604020202020204" charset="0"/>
              <a:cs typeface="Poppins light" panose="020B0604020202020204" charset="0"/>
            </a:endParaRPr>
          </a:p>
          <a:p>
            <a:endParaRPr lang="en-GB" dirty="0">
              <a:solidFill>
                <a:srgbClr val="FFFFFF"/>
              </a:solidFill>
              <a:latin typeface="Poppins light" panose="020B0604020202020204" charset="0"/>
              <a:cs typeface="Poppins light" panose="020B0604020202020204" charset="0"/>
            </a:endParaRPr>
          </a:p>
          <a:p>
            <a:endParaRPr lang="en-GB" dirty="0">
              <a:latin typeface="Poppins light" panose="020B0604020202020204" charset="0"/>
              <a:cs typeface="Poppins light" panose="020B0604020202020204" charset="0"/>
            </a:endParaRPr>
          </a:p>
        </p:txBody>
      </p:sp>
      <p:pic>
        <p:nvPicPr>
          <p:cNvPr id="2" name="Afbeelding 1"/>
          <p:cNvPicPr>
            <a:picLocks noChangeAspect="1"/>
          </p:cNvPicPr>
          <p:nvPr/>
        </p:nvPicPr>
        <p:blipFill>
          <a:blip r:embed="rId4"/>
          <a:stretch>
            <a:fillRect/>
          </a:stretch>
        </p:blipFill>
        <p:spPr>
          <a:xfrm>
            <a:off x="274798" y="1336209"/>
            <a:ext cx="3900483" cy="5011387"/>
          </a:xfrm>
          <a:prstGeom prst="rect">
            <a:avLst/>
          </a:prstGeom>
        </p:spPr>
      </p:pic>
      <p:pic>
        <p:nvPicPr>
          <p:cNvPr id="6" name="Google Shape;126;p6">
            <a:extLst>
              <a:ext uri="{FF2B5EF4-FFF2-40B4-BE49-F238E27FC236}">
                <a16:creationId xmlns:a16="http://schemas.microsoft.com/office/drawing/2014/main" id="{F48C2B84-4DDA-4363-BD16-EBB73B35146D}"/>
              </a:ext>
            </a:extLst>
          </p:cNvPr>
          <p:cNvPicPr preferRelativeResize="0"/>
          <p:nvPr/>
        </p:nvPicPr>
        <p:blipFill>
          <a:blip r:embed="rId5">
            <a:alphaModFix/>
          </a:blip>
          <a:stretch>
            <a:fillRect/>
          </a:stretch>
        </p:blipFill>
        <p:spPr>
          <a:xfrm>
            <a:off x="10141228" y="6053212"/>
            <a:ext cx="1928374" cy="752550"/>
          </a:xfrm>
          <a:prstGeom prst="rect">
            <a:avLst/>
          </a:prstGeom>
          <a:noFill/>
          <a:ln>
            <a:noFill/>
          </a:ln>
        </p:spPr>
      </p:pic>
    </p:spTree>
    <p:extLst>
      <p:ext uri="{BB962C8B-B14F-4D97-AF65-F5344CB8AC3E}">
        <p14:creationId xmlns:p14="http://schemas.microsoft.com/office/powerpoint/2010/main" val="175886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6" descr="Afbeelding met buiten, water, racket, vissen&#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hthoek 3">
            <a:extLst>
              <a:ext uri="{FF2B5EF4-FFF2-40B4-BE49-F238E27FC236}">
                <a16:creationId xmlns:a16="http://schemas.microsoft.com/office/drawing/2014/main" id="{1EC85D3D-0F7C-47E2-9186-14F8B505F6C7}"/>
              </a:ext>
            </a:extLst>
          </p:cNvPr>
          <p:cNvSpPr/>
          <p:nvPr/>
        </p:nvSpPr>
        <p:spPr>
          <a:xfrm>
            <a:off x="1142980" y="569591"/>
            <a:ext cx="8473440" cy="3785652"/>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Merkteken</a:t>
            </a:r>
          </a:p>
          <a:p>
            <a:endParaRPr lang="nl-NL" sz="3200" b="1" dirty="0">
              <a:solidFill>
                <a:srgbClr val="FFFFFF"/>
              </a:solidFill>
              <a:latin typeface="Poppins Black" panose="020B0604020202020204" charset="0"/>
              <a:cs typeface="Poppins Black" panose="020B0604020202020204" charset="0"/>
            </a:endParaRPr>
          </a:p>
          <a:p>
            <a:r>
              <a:rPr lang="nl-NL" sz="2000" dirty="0">
                <a:solidFill>
                  <a:srgbClr val="FFFFFF"/>
                </a:solidFill>
                <a:latin typeface="Poppins light" panose="020B0604020202020204" charset="0"/>
                <a:cs typeface="Poppins light" panose="020B0604020202020204" charset="0"/>
              </a:rPr>
              <a:t>“Een voorwerp toevallig vastgemaakt” </a:t>
            </a:r>
          </a:p>
          <a:p>
            <a:r>
              <a:rPr lang="nl-NL" sz="2000" u="sng" dirty="0">
                <a:solidFill>
                  <a:srgbClr val="FFFFFF"/>
                </a:solidFill>
                <a:latin typeface="Poppins light" panose="020B0604020202020204" charset="0"/>
                <a:cs typeface="Poppins light" panose="020B0604020202020204" charset="0"/>
              </a:rPr>
              <a:t>was geen </a:t>
            </a:r>
            <a:r>
              <a:rPr lang="nl-NL" sz="2000" dirty="0">
                <a:solidFill>
                  <a:srgbClr val="FFFFFF"/>
                </a:solidFill>
                <a:latin typeface="Poppins light" panose="020B0604020202020204" charset="0"/>
                <a:cs typeface="Poppins light" panose="020B0604020202020204" charset="0"/>
              </a:rPr>
              <a:t>onderdeel van het merkteken is dat nu </a:t>
            </a:r>
            <a:r>
              <a:rPr lang="nl-NL" sz="2000" u="sng" dirty="0">
                <a:solidFill>
                  <a:srgbClr val="FFFFFF"/>
                </a:solidFill>
                <a:latin typeface="Poppins light" panose="020B0604020202020204" charset="0"/>
                <a:cs typeface="Poppins light" panose="020B0604020202020204" charset="0"/>
              </a:rPr>
              <a:t>wel</a:t>
            </a:r>
          </a:p>
          <a:p>
            <a:endParaRPr lang="nl-NL" sz="3200" b="1" dirty="0">
              <a:solidFill>
                <a:srgbClr val="FFFFFF"/>
              </a:solidFill>
              <a:latin typeface="Poppins Black" panose="020B0604020202020204" charset="0"/>
              <a:cs typeface="Poppins Black" panose="020B0604020202020204" charset="0"/>
            </a:endParaRPr>
          </a:p>
          <a:p>
            <a:r>
              <a:rPr lang="nl-NL" sz="3200" b="1" dirty="0">
                <a:solidFill>
                  <a:srgbClr val="FFFFFF"/>
                </a:solidFill>
                <a:latin typeface="Poppins Black" panose="020B0604020202020204" charset="0"/>
                <a:cs typeface="Poppins Black" panose="020B0604020202020204" charset="0"/>
              </a:rPr>
              <a:t>Zeilt de baan</a:t>
            </a:r>
          </a:p>
          <a:p>
            <a:endParaRPr lang="nl-NL" sz="3200" dirty="0">
              <a:solidFill>
                <a:srgbClr val="FFFFFF"/>
              </a:solidFill>
              <a:latin typeface="Poppins light" panose="020B0604020202020204" charset="0"/>
              <a:cs typeface="Poppins light" panose="020B0604020202020204" charset="0"/>
            </a:endParaRPr>
          </a:p>
          <a:p>
            <a:r>
              <a:rPr lang="nl-NL" sz="2000" dirty="0">
                <a:solidFill>
                  <a:srgbClr val="FFFFFF"/>
                </a:solidFill>
                <a:latin typeface="Poppins light" panose="020B0604020202020204" charset="0"/>
                <a:cs typeface="Poppins light" panose="020B0604020202020204" charset="0"/>
              </a:rPr>
              <a:t>De inhoud van </a:t>
            </a:r>
            <a:r>
              <a:rPr lang="nl-NL" sz="2000" dirty="0" err="1">
                <a:solidFill>
                  <a:srgbClr val="FFFFFF"/>
                </a:solidFill>
                <a:latin typeface="Poppins light" panose="020B0604020202020204" charset="0"/>
                <a:cs typeface="Poppins light" panose="020B0604020202020204" charset="0"/>
              </a:rPr>
              <a:t>RvW</a:t>
            </a:r>
            <a:r>
              <a:rPr lang="nl-NL" sz="2000" dirty="0">
                <a:solidFill>
                  <a:srgbClr val="FFFFFF"/>
                </a:solidFill>
                <a:latin typeface="Poppins light" panose="020B0604020202020204" charset="0"/>
                <a:cs typeface="Poppins light" panose="020B0604020202020204" charset="0"/>
              </a:rPr>
              <a:t> 28.2 ( het bekende touwtje ) is verplaatst naar definities onder het hoofdstuk “Zeilt de baan”</a:t>
            </a:r>
            <a:endParaRPr lang="nl-NL" sz="2000" dirty="0">
              <a:latin typeface="Poppins light" panose="020B0604020202020204" charset="0"/>
              <a:cs typeface="Poppins light" panose="020B0604020202020204" charset="0"/>
            </a:endParaRPr>
          </a:p>
        </p:txBody>
      </p:sp>
      <p:pic>
        <p:nvPicPr>
          <p:cNvPr id="5" name="Google Shape;126;p6">
            <a:extLst>
              <a:ext uri="{FF2B5EF4-FFF2-40B4-BE49-F238E27FC236}">
                <a16:creationId xmlns:a16="http://schemas.microsoft.com/office/drawing/2014/main" id="{CE073253-695E-4929-9BF3-09A7C3DB19AD}"/>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294242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8" descr="Afbeelding met persoon, buiten, man, staand&#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2" name="Google Shape;142;p8" descr="Afbeelding met vogel&#10;&#10;Automatisch gegenereerde beschrijving"/>
          <p:cNvPicPr preferRelativeResize="0"/>
          <p:nvPr/>
        </p:nvPicPr>
        <p:blipFill rotWithShape="1">
          <a:blip r:embed="rId4">
            <a:alphaModFix/>
          </a:blip>
          <a:srcRect/>
          <a:stretch/>
        </p:blipFill>
        <p:spPr>
          <a:xfrm>
            <a:off x="7466961" y="487072"/>
            <a:ext cx="4725039" cy="6370928"/>
          </a:xfrm>
          <a:prstGeom prst="rect">
            <a:avLst/>
          </a:prstGeom>
          <a:noFill/>
          <a:ln>
            <a:noFill/>
          </a:ln>
        </p:spPr>
      </p:pic>
      <p:pic>
        <p:nvPicPr>
          <p:cNvPr id="143" name="Google Shape;143;p8" descr="Afbeelding met shirt, tekening&#10;&#10;Automatisch gegenereerde beschrijving"/>
          <p:cNvPicPr preferRelativeResize="0"/>
          <p:nvPr/>
        </p:nvPicPr>
        <p:blipFill rotWithShape="1">
          <a:blip r:embed="rId5">
            <a:alphaModFix amt="32000"/>
          </a:blip>
          <a:srcRect/>
          <a:stretch/>
        </p:blipFill>
        <p:spPr>
          <a:xfrm>
            <a:off x="277096" y="6293923"/>
            <a:ext cx="1050188" cy="353478"/>
          </a:xfrm>
          <a:prstGeom prst="rect">
            <a:avLst/>
          </a:prstGeom>
          <a:noFill/>
          <a:ln>
            <a:noFill/>
          </a:ln>
        </p:spPr>
      </p:pic>
      <p:sp>
        <p:nvSpPr>
          <p:cNvPr id="6" name="Rechthoek 5">
            <a:extLst>
              <a:ext uri="{FF2B5EF4-FFF2-40B4-BE49-F238E27FC236}">
                <a16:creationId xmlns:a16="http://schemas.microsoft.com/office/drawing/2014/main" id="{573FECC7-39EC-4DD5-94FF-F94353FCBE8C}"/>
              </a:ext>
            </a:extLst>
          </p:cNvPr>
          <p:cNvSpPr/>
          <p:nvPr/>
        </p:nvSpPr>
        <p:spPr>
          <a:xfrm>
            <a:off x="8178480" y="1336209"/>
            <a:ext cx="3302000" cy="584775"/>
          </a:xfrm>
          <a:prstGeom prst="rect">
            <a:avLst/>
          </a:prstGeom>
        </p:spPr>
        <p:txBody>
          <a:bodyPr wrap="square">
            <a:spAutoFit/>
          </a:bodyPr>
          <a:lstStyle/>
          <a:p>
            <a:pPr algn="ctr"/>
            <a:r>
              <a:rPr lang="en-GB" sz="3200" b="1" dirty="0">
                <a:solidFill>
                  <a:srgbClr val="FFFFFF"/>
                </a:solidFill>
                <a:latin typeface="Poppins Black" panose="020B0604020202020204" charset="0"/>
                <a:cs typeface="Poppins Black" panose="020B0604020202020204" charset="0"/>
              </a:rPr>
              <a:t>Regels</a:t>
            </a:r>
            <a:endParaRPr lang="en-GB" dirty="0">
              <a:latin typeface="Poppins light" panose="020B0604020202020204" charset="0"/>
              <a:cs typeface="Poppins light" panose="020B0604020202020204" charset="0"/>
            </a:endParaRPr>
          </a:p>
        </p:txBody>
      </p:sp>
      <p:pic>
        <p:nvPicPr>
          <p:cNvPr id="7" name="Google Shape;126;p6">
            <a:extLst>
              <a:ext uri="{FF2B5EF4-FFF2-40B4-BE49-F238E27FC236}">
                <a16:creationId xmlns:a16="http://schemas.microsoft.com/office/drawing/2014/main" id="{5E1CE893-C20F-4495-83DB-501845A7381A}"/>
              </a:ext>
            </a:extLst>
          </p:cNvPr>
          <p:cNvPicPr preferRelativeResize="0"/>
          <p:nvPr/>
        </p:nvPicPr>
        <p:blipFill>
          <a:blip r:embed="rId6">
            <a:alphaModFix/>
          </a:blip>
          <a:stretch>
            <a:fillRect/>
          </a:stretch>
        </p:blipFill>
        <p:spPr>
          <a:xfrm>
            <a:off x="8865293" y="5937971"/>
            <a:ext cx="1928374" cy="752550"/>
          </a:xfrm>
          <a:prstGeom prst="rect">
            <a:avLst/>
          </a:prstGeom>
          <a:noFill/>
          <a:ln>
            <a:noFill/>
          </a:ln>
        </p:spPr>
      </p:pic>
    </p:spTree>
    <p:extLst>
      <p:ext uri="{BB962C8B-B14F-4D97-AF65-F5344CB8AC3E}">
        <p14:creationId xmlns:p14="http://schemas.microsoft.com/office/powerpoint/2010/main" val="248802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6" descr="Afbeelding met buiten, water, racket, vissen&#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Rechthoek 3">
            <a:extLst>
              <a:ext uri="{FF2B5EF4-FFF2-40B4-BE49-F238E27FC236}">
                <a16:creationId xmlns:a16="http://schemas.microsoft.com/office/drawing/2014/main" id="{1EC85D3D-0F7C-47E2-9186-14F8B505F6C7}"/>
              </a:ext>
            </a:extLst>
          </p:cNvPr>
          <p:cNvSpPr/>
          <p:nvPr/>
        </p:nvSpPr>
        <p:spPr>
          <a:xfrm>
            <a:off x="1116677" y="597300"/>
            <a:ext cx="8473440" cy="4216539"/>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Regel 2	</a:t>
            </a:r>
            <a:r>
              <a:rPr lang="nl-NL" sz="2000" b="1" dirty="0">
                <a:solidFill>
                  <a:srgbClr val="FFFFFF"/>
                </a:solidFill>
                <a:latin typeface="Poppins Black" panose="020B0604020202020204" charset="0"/>
                <a:cs typeface="Poppins Black" panose="020B0604020202020204" charset="0"/>
              </a:rPr>
              <a:t>Eerlijk zeilen			</a:t>
            </a:r>
          </a:p>
          <a:p>
            <a:r>
              <a:rPr lang="nl-NL" sz="2000" dirty="0">
                <a:solidFill>
                  <a:srgbClr val="FFFFFF"/>
                </a:solidFill>
                <a:latin typeface="Poppins light" panose="020B0604020202020204" charset="0"/>
                <a:cs typeface="Poppins light" panose="020B0604020202020204" charset="0"/>
              </a:rPr>
              <a:t>DSQ vervallen</a:t>
            </a:r>
          </a:p>
          <a:p>
            <a:endParaRPr lang="nl-NL" sz="2000" b="1" dirty="0">
              <a:solidFill>
                <a:srgbClr val="FFFFFF"/>
              </a:solidFill>
              <a:latin typeface="Poppins Black" panose="020B0604020202020204" charset="0"/>
              <a:cs typeface="Poppins Black" panose="020B0604020202020204" charset="0"/>
            </a:endParaRPr>
          </a:p>
          <a:p>
            <a:r>
              <a:rPr lang="nl-NL" sz="3200" b="1" dirty="0">
                <a:solidFill>
                  <a:srgbClr val="FFFFFF"/>
                </a:solidFill>
                <a:latin typeface="Poppins Black" panose="020B0604020202020204" charset="0"/>
                <a:cs typeface="Poppins Black" panose="020B0604020202020204" charset="0"/>
              </a:rPr>
              <a:t>Regel 4	</a:t>
            </a:r>
            <a:r>
              <a:rPr lang="nl-NL" sz="2000" b="1" dirty="0">
                <a:solidFill>
                  <a:srgbClr val="FFFFFF"/>
                </a:solidFill>
                <a:latin typeface="Poppins Black" panose="020B0604020202020204" charset="0"/>
                <a:cs typeface="Poppins Black" panose="020B0604020202020204" charset="0"/>
              </a:rPr>
              <a:t>Aanvaarding regels	</a:t>
            </a:r>
          </a:p>
          <a:p>
            <a:r>
              <a:rPr lang="nl-NL" sz="2000" dirty="0">
                <a:solidFill>
                  <a:srgbClr val="FFFFFF"/>
                </a:solidFill>
                <a:latin typeface="Poppins light" panose="020B0604020202020204" charset="0"/>
                <a:cs typeface="Poppins light" panose="020B0604020202020204" charset="0"/>
              </a:rPr>
              <a:t> “wedstrijd” vervangen door “evenement”</a:t>
            </a:r>
          </a:p>
          <a:p>
            <a:endParaRPr lang="nl-NL" sz="2000" b="1" dirty="0">
              <a:solidFill>
                <a:srgbClr val="FFFFFF"/>
              </a:solidFill>
              <a:latin typeface="Poppins Black" panose="020B0604020202020204" charset="0"/>
              <a:cs typeface="Poppins Black" panose="020B0604020202020204" charset="0"/>
            </a:endParaRPr>
          </a:p>
          <a:p>
            <a:r>
              <a:rPr lang="nl-NL" sz="3200" b="1" dirty="0">
                <a:solidFill>
                  <a:srgbClr val="FFFFFF"/>
                </a:solidFill>
                <a:latin typeface="Poppins Black" panose="020B0604020202020204" charset="0"/>
                <a:cs typeface="Poppins Black" panose="020B0604020202020204" charset="0"/>
              </a:rPr>
              <a:t>Regel 5	</a:t>
            </a:r>
            <a:r>
              <a:rPr lang="nl-NL" sz="2000" b="1" dirty="0">
                <a:solidFill>
                  <a:srgbClr val="FFFFFF"/>
                </a:solidFill>
                <a:latin typeface="Poppins Black" panose="020B0604020202020204" charset="0"/>
                <a:cs typeface="Poppins Black" panose="020B0604020202020204" charset="0"/>
              </a:rPr>
              <a:t>Regels voor officials enz.	</a:t>
            </a:r>
          </a:p>
          <a:p>
            <a:r>
              <a:rPr lang="nl-NL" sz="2000" dirty="0">
                <a:solidFill>
                  <a:srgbClr val="FFFFFF"/>
                </a:solidFill>
                <a:latin typeface="Poppins Black" panose="020B0604020202020204" charset="0"/>
                <a:cs typeface="Poppins Black" panose="020B0604020202020204" charset="0"/>
              </a:rPr>
              <a:t> </a:t>
            </a:r>
            <a:r>
              <a:rPr lang="nl-NL" sz="2000" dirty="0">
                <a:solidFill>
                  <a:srgbClr val="FFFFFF"/>
                </a:solidFill>
                <a:latin typeface="Poppins light" panose="020B0604020202020204" charset="0"/>
                <a:cs typeface="Poppins light" panose="020B0604020202020204" charset="0"/>
              </a:rPr>
              <a:t>Ex regel 84</a:t>
            </a:r>
          </a:p>
          <a:p>
            <a:endParaRPr lang="nl-NL" sz="2000" b="1" dirty="0">
              <a:solidFill>
                <a:srgbClr val="FFFFFF"/>
              </a:solidFill>
              <a:latin typeface="Poppins Black" panose="020B0604020202020204" charset="0"/>
              <a:cs typeface="Poppins Black" panose="020B0604020202020204" charset="0"/>
            </a:endParaRPr>
          </a:p>
          <a:p>
            <a:r>
              <a:rPr lang="nl-NL" sz="3200" b="1" dirty="0">
                <a:solidFill>
                  <a:srgbClr val="FFFFFF"/>
                </a:solidFill>
                <a:latin typeface="Poppins Black" panose="020B0604020202020204" charset="0"/>
                <a:cs typeface="Poppins Black" panose="020B0604020202020204" charset="0"/>
              </a:rPr>
              <a:t>Regel 6	</a:t>
            </a:r>
            <a:r>
              <a:rPr lang="nl-NL" sz="2000" b="1" dirty="0">
                <a:solidFill>
                  <a:srgbClr val="FFFFFF"/>
                </a:solidFill>
                <a:latin typeface="Poppins Black" panose="020B0604020202020204" charset="0"/>
                <a:cs typeface="Poppins Black" panose="020B0604020202020204" charset="0"/>
              </a:rPr>
              <a:t>World Sailing </a:t>
            </a:r>
            <a:r>
              <a:rPr lang="nl-NL" sz="2000" b="1" dirty="0" err="1">
                <a:solidFill>
                  <a:srgbClr val="FFFFFF"/>
                </a:solidFill>
                <a:latin typeface="Poppins Black" panose="020B0604020202020204" charset="0"/>
                <a:cs typeface="Poppins Black" panose="020B0604020202020204" charset="0"/>
              </a:rPr>
              <a:t>Regulations</a:t>
            </a:r>
            <a:r>
              <a:rPr lang="nl-NL" sz="2000" b="1" dirty="0">
                <a:solidFill>
                  <a:srgbClr val="FFFFFF"/>
                </a:solidFill>
                <a:latin typeface="Poppins Black" panose="020B0604020202020204" charset="0"/>
                <a:cs typeface="Poppins Black" panose="020B0604020202020204" charset="0"/>
              </a:rPr>
              <a:t>	</a:t>
            </a:r>
          </a:p>
          <a:p>
            <a:r>
              <a:rPr lang="nl-NL" sz="2000" dirty="0" err="1">
                <a:solidFill>
                  <a:srgbClr val="FFFFFF"/>
                </a:solidFill>
                <a:latin typeface="Poppins light" panose="020B0604020202020204" charset="0"/>
                <a:cs typeface="Poppins light" panose="020B0604020202020204" charset="0"/>
              </a:rPr>
              <a:t>Regulations</a:t>
            </a:r>
            <a:r>
              <a:rPr lang="nl-NL" sz="2000" dirty="0">
                <a:solidFill>
                  <a:srgbClr val="FFFFFF"/>
                </a:solidFill>
                <a:latin typeface="Poppins light" panose="020B0604020202020204" charset="0"/>
                <a:cs typeface="Poppins light" panose="020B0604020202020204" charset="0"/>
              </a:rPr>
              <a:t> zijn nu in de regels opgenomen</a:t>
            </a:r>
            <a:endParaRPr lang="nl-NL" sz="2000" dirty="0">
              <a:latin typeface="Poppins light" panose="020B0604020202020204" charset="0"/>
              <a:cs typeface="Poppins light" panose="020B0604020202020204" charset="0"/>
            </a:endParaRPr>
          </a:p>
        </p:txBody>
      </p:sp>
      <p:pic>
        <p:nvPicPr>
          <p:cNvPr id="5" name="Google Shape;126;p6">
            <a:extLst>
              <a:ext uri="{FF2B5EF4-FFF2-40B4-BE49-F238E27FC236}">
                <a16:creationId xmlns:a16="http://schemas.microsoft.com/office/drawing/2014/main" id="{EDE72FDE-C8C4-4A21-94DA-734576BF6501}"/>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fbeelding met vogel&#10;&#10;Automatisch gegenereerde beschrijvi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4222376" y="-46616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Rechthoek 1">
            <a:extLst>
              <a:ext uri="{FF2B5EF4-FFF2-40B4-BE49-F238E27FC236}">
                <a16:creationId xmlns:a16="http://schemas.microsoft.com/office/drawing/2014/main" id="{248B3684-FDD7-48B7-BE88-464821DCC78D}"/>
              </a:ext>
            </a:extLst>
          </p:cNvPr>
          <p:cNvSpPr/>
          <p:nvPr/>
        </p:nvSpPr>
        <p:spPr>
          <a:xfrm>
            <a:off x="701040" y="1197709"/>
            <a:ext cx="11409680" cy="3662541"/>
          </a:xfrm>
          <a:prstGeom prst="rect">
            <a:avLst/>
          </a:prstGeom>
        </p:spPr>
        <p:txBody>
          <a:bodyPr wrap="square">
            <a:spAutoFit/>
          </a:bodyPr>
          <a:lstStyle/>
          <a:p>
            <a:r>
              <a:rPr lang="nl-NL" sz="3200" b="1" dirty="0">
                <a:solidFill>
                  <a:srgbClr val="FFFFFF"/>
                </a:solidFill>
                <a:latin typeface="Poppins Black" panose="020B0604020202020204" charset="0"/>
                <a:cs typeface="Poppins Black" panose="020B0604020202020204" charset="0"/>
              </a:rPr>
              <a:t>Vrij uitgaan</a:t>
            </a:r>
          </a:p>
          <a:p>
            <a:endParaRPr lang="nl-NL" sz="32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14(b) 	</a:t>
            </a:r>
            <a:r>
              <a:rPr lang="nl-NL" sz="2000" dirty="0">
                <a:solidFill>
                  <a:srgbClr val="FFFFFF"/>
                </a:solidFill>
                <a:latin typeface="Poppins Black" panose="020B0604020202020204" charset="0"/>
                <a:cs typeface="Poppins Black" panose="020B0604020202020204" charset="0"/>
              </a:rPr>
              <a:t>Indien de aanraking geen schade of letsel veroorzaakt</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Regel 21	Vrij uitgaan </a:t>
            </a:r>
          </a:p>
          <a:p>
            <a:endParaRPr lang="nl-NL" sz="2000" b="1" dirty="0">
              <a:solidFill>
                <a:srgbClr val="FFFFFF"/>
              </a:solidFill>
              <a:latin typeface="Poppins Black" panose="020B0604020202020204" charset="0"/>
              <a:cs typeface="Poppins Black" panose="020B0604020202020204" charset="0"/>
            </a:endParaRPr>
          </a:p>
          <a:p>
            <a:r>
              <a:rPr lang="nl-NL" sz="2000" b="1" dirty="0">
                <a:solidFill>
                  <a:srgbClr val="FFFFFF"/>
                </a:solidFill>
                <a:latin typeface="Poppins Black" panose="020B0604020202020204" charset="0"/>
                <a:cs typeface="Poppins Black" panose="020B0604020202020204" charset="0"/>
              </a:rPr>
              <a:t>Verplaatst naar : Regel 43</a:t>
            </a:r>
          </a:p>
          <a:p>
            <a:endParaRPr lang="nl-NL" sz="2000" dirty="0">
              <a:latin typeface="Poppins Black" panose="020B0604020202020204" charset="0"/>
              <a:cs typeface="Poppins Black" panose="020B0604020202020204" charset="0"/>
            </a:endParaRPr>
          </a:p>
          <a:p>
            <a:pPr algn="ctr"/>
            <a:br>
              <a:rPr lang="en-GB" sz="2000" dirty="0">
                <a:latin typeface="Poppins light" panose="020B0604020202020204" charset="0"/>
                <a:cs typeface="Poppins light" panose="020B0604020202020204" charset="0"/>
              </a:rPr>
            </a:br>
            <a:br>
              <a:rPr lang="en-GB" dirty="0"/>
            </a:br>
            <a:endParaRPr lang="nl-NL" dirty="0"/>
          </a:p>
        </p:txBody>
      </p:sp>
      <p:pic>
        <p:nvPicPr>
          <p:cNvPr id="6" name="Google Shape;126;p6">
            <a:extLst>
              <a:ext uri="{FF2B5EF4-FFF2-40B4-BE49-F238E27FC236}">
                <a16:creationId xmlns:a16="http://schemas.microsoft.com/office/drawing/2014/main" id="{156A5BA6-F25B-4CDA-AC8D-40495A2B32D3}"/>
              </a:ext>
            </a:extLst>
          </p:cNvPr>
          <p:cNvPicPr preferRelativeResize="0"/>
          <p:nvPr/>
        </p:nvPicPr>
        <p:blipFill>
          <a:blip r:embed="rId4">
            <a:alphaModFix/>
          </a:blip>
          <a:stretch>
            <a:fillRect/>
          </a:stretch>
        </p:blipFill>
        <p:spPr>
          <a:xfrm>
            <a:off x="9988828" y="5900812"/>
            <a:ext cx="1928374" cy="752550"/>
          </a:xfrm>
          <a:prstGeom prst="rect">
            <a:avLst/>
          </a:prstGeom>
          <a:noFill/>
          <a:ln>
            <a:noFill/>
          </a:ln>
        </p:spPr>
      </p:pic>
    </p:spTree>
    <p:extLst>
      <p:ext uri="{BB962C8B-B14F-4D97-AF65-F5344CB8AC3E}">
        <p14:creationId xmlns:p14="http://schemas.microsoft.com/office/powerpoint/2010/main" val="34392672"/>
      </p:ext>
    </p:extLst>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982</Words>
  <Application>Microsoft Macintosh PowerPoint</Application>
  <PresentationFormat>Widescreen</PresentationFormat>
  <Paragraphs>176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Poppins Black</vt:lpstr>
      <vt:lpstr>Calibri</vt:lpstr>
      <vt:lpstr>Arial</vt:lpstr>
      <vt:lpstr>Poppins light</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Nicky Karte</dc:creator>
  <cp:lastModifiedBy>arend van bergeijk</cp:lastModifiedBy>
  <cp:revision>41</cp:revision>
  <dcterms:created xsi:type="dcterms:W3CDTF">2020-03-06T14:18:06Z</dcterms:created>
  <dcterms:modified xsi:type="dcterms:W3CDTF">2021-02-08T05:40:28Z</dcterms:modified>
</cp:coreProperties>
</file>